
<file path=[Content_Types].xml><?xml version="1.0" encoding="utf-8"?>
<Types xmlns="http://schemas.openxmlformats.org/package/2006/content-types">
  <Default Extension="jpeg" ContentType="image/jpeg"/>
  <Default Extension="vml" ContentType="application/vnd.openxmlformats-officedocument.vmlDrawing"/>
  <Default Extension="bin" ContentType="application/vnd.openxmlformats-officedocument.oleObject"/>
  <Default Extension="png" ContentType="image/png"/>
  <Default Extension="emf" ContentType="image/x-emf"/>
  <Default Extension="gif" ContentType="image/gi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4"/>
  </p:notesMasterIdLst>
  <p:sldIdLst>
    <p:sldId id="256" r:id="rId3"/>
    <p:sldId id="274" r:id="rId4"/>
    <p:sldId id="259" r:id="rId5"/>
    <p:sldId id="310" r:id="rId6"/>
    <p:sldId id="311" r:id="rId7"/>
    <p:sldId id="316" r:id="rId8"/>
    <p:sldId id="275" r:id="rId9"/>
    <p:sldId id="330" r:id="rId10"/>
    <p:sldId id="392" r:id="rId11"/>
    <p:sldId id="408" r:id="rId12"/>
    <p:sldId id="331" r:id="rId13"/>
    <p:sldId id="380" r:id="rId14"/>
    <p:sldId id="276" r:id="rId15"/>
    <p:sldId id="371" r:id="rId16"/>
    <p:sldId id="294" r:id="rId17"/>
    <p:sldId id="269" r:id="rId18"/>
    <p:sldId id="277" r:id="rId19"/>
    <p:sldId id="278" r:id="rId20"/>
    <p:sldId id="285" r:id="rId21"/>
    <p:sldId id="286" r:id="rId22"/>
    <p:sldId id="283" r:id="rId23"/>
  </p:sldIdLst>
  <p:sldSz cx="12192000" cy="6858000"/>
  <p:notesSz cx="6858000" cy="9144000"/>
  <p:defaultTextStyle>
    <a:defPPr>
      <a:defRPr lang="zh-CN"/>
    </a:defPPr>
    <a:lvl1pPr marL="0" lvl="0"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9C3FF"/>
    <a:srgbClr val="0078A2"/>
    <a:srgbClr val="004A64"/>
    <a:srgbClr val="009BD2"/>
    <a:srgbClr val="1FC4FF"/>
    <a:srgbClr val="2BC7FF"/>
    <a:srgbClr val="FFFFFF"/>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howGuides="1">
      <p:cViewPr varScale="1">
        <p:scale>
          <a:sx n="69" d="100"/>
          <a:sy n="69" d="100"/>
        </p:scale>
        <p:origin x="-138" y="-102"/>
      </p:cViewPr>
      <p:guideLst>
        <p:guide orient="horz" pos="3339"/>
        <p:guide orient="horz" pos="2639"/>
        <p:guide orient="horz" pos="3539"/>
        <p:guide pos="3679"/>
      </p:guideLst>
    </p:cSldViewPr>
  </p:slide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7" Type="http://schemas.openxmlformats.org/officeDocument/2006/relationships/tableStyles" Target="tableStyles.xml"/><Relationship Id="rId26" Type="http://schemas.openxmlformats.org/officeDocument/2006/relationships/viewProps" Target="viewProps.xml"/><Relationship Id="rId25" Type="http://schemas.openxmlformats.org/officeDocument/2006/relationships/presProps" Target="presProps.xml"/><Relationship Id="rId24" Type="http://schemas.openxmlformats.org/officeDocument/2006/relationships/notesMaster" Target="notesMasters/notesMaster1.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image" Target="../media/image7.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alpha val="100000"/>
          </a:schemeClr>
        </a:solidFill>
        <a:effectLst/>
      </p:bgPr>
    </p:bg>
    <p:spTree>
      <p:nvGrpSpPr>
        <p:cNvPr id="1" name=""/>
        <p:cNvGrpSpPr/>
        <p:nvPr/>
      </p:nvGrpSpPr>
      <p:grpSpPr/>
      <p:sp>
        <p:nvSpPr>
          <p:cNvPr id="2050" name="页眉占位符 1"/>
          <p:cNvSpPr>
            <a:spLocks noGrp="1"/>
          </p:cNvSpPr>
          <p:nvPr>
            <p:ph type="hdr" sz="quarter"/>
          </p:nvPr>
        </p:nvSpPr>
        <p:spPr>
          <a:xfrm>
            <a:off x="0" y="0"/>
            <a:ext cx="2971800" cy="458788"/>
          </a:xfrm>
          <a:prstGeom prst="rect">
            <a:avLst/>
          </a:prstGeom>
          <a:noFill/>
          <a:ln w="9525">
            <a:noFill/>
          </a:ln>
        </p:spPr>
        <p:txBody>
          <a:bodyPr/>
          <a:p>
            <a:pPr lvl="0"/>
            <a:endParaRPr lang="zh-CN" altLang="en-US" sz="1200" dirty="0"/>
          </a:p>
        </p:txBody>
      </p:sp>
      <p:sp>
        <p:nvSpPr>
          <p:cNvPr id="2051" name="日期占位符 2"/>
          <p:cNvSpPr>
            <a:spLocks noGrp="1"/>
          </p:cNvSpPr>
          <p:nvPr>
            <p:ph type="dt" idx="1"/>
          </p:nvPr>
        </p:nvSpPr>
        <p:spPr>
          <a:xfrm>
            <a:off x="3884613" y="0"/>
            <a:ext cx="2971800" cy="458788"/>
          </a:xfrm>
          <a:prstGeom prst="rect">
            <a:avLst/>
          </a:prstGeom>
          <a:noFill/>
          <a:ln w="9525">
            <a:noFill/>
          </a:ln>
        </p:spPr>
        <p:txBody>
          <a:bodyPr/>
          <a:p>
            <a:pPr lvl="0" algn="r"/>
            <a:endParaRPr lang="zh-CN" altLang="en-US" sz="1200" dirty="0"/>
          </a:p>
        </p:txBody>
      </p:sp>
      <p:sp>
        <p:nvSpPr>
          <p:cNvPr id="2052" name="幻灯片图像占位符 3"/>
          <p:cNvSpPr>
            <a:spLocks noGrp="1"/>
          </p:cNvSpPr>
          <p:nvPr>
            <p:ph type="sldImg" idx="2"/>
          </p:nvPr>
        </p:nvSpPr>
        <p:spPr>
          <a:xfrm>
            <a:off x="685800" y="1143000"/>
            <a:ext cx="5486400" cy="3086100"/>
          </a:xfrm>
          <a:prstGeom prst="rect">
            <a:avLst/>
          </a:prstGeom>
          <a:noFill/>
          <a:ln w="9525">
            <a:noFill/>
          </a:ln>
        </p:spPr>
      </p:sp>
      <p:sp>
        <p:nvSpPr>
          <p:cNvPr id="2053" name="备注占位符 4"/>
          <p:cNvSpPr>
            <a:spLocks noGrp="1"/>
          </p:cNvSpPr>
          <p:nvPr>
            <p:ph type="body" sz="quarter" idx="3"/>
          </p:nvPr>
        </p:nvSpPr>
        <p:spPr>
          <a:xfrm>
            <a:off x="685800" y="4400550"/>
            <a:ext cx="5486400" cy="3600450"/>
          </a:xfrm>
          <a:prstGeom prst="rect">
            <a:avLst/>
          </a:prstGeom>
          <a:noFill/>
          <a:ln w="9525">
            <a:noFill/>
          </a:ln>
        </p:spPr>
        <p:txBody>
          <a:bodyPr anchor="ctr"/>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2054" name="页脚占位符 5"/>
          <p:cNvSpPr>
            <a:spLocks noGrp="1"/>
          </p:cNvSpPr>
          <p:nvPr>
            <p:ph type="ftr" sz="quarter" idx="4"/>
          </p:nvPr>
        </p:nvSpPr>
        <p:spPr>
          <a:xfrm>
            <a:off x="0" y="8685213"/>
            <a:ext cx="2971800" cy="458787"/>
          </a:xfrm>
          <a:prstGeom prst="rect">
            <a:avLst/>
          </a:prstGeom>
          <a:noFill/>
          <a:ln w="9525">
            <a:noFill/>
          </a:ln>
        </p:spPr>
        <p:txBody>
          <a:bodyPr anchor="b"/>
          <a:p>
            <a:pPr lvl="0"/>
            <a:endParaRPr lang="zh-CN" altLang="en-US" sz="1200" dirty="0"/>
          </a:p>
        </p:txBody>
      </p:sp>
      <p:sp>
        <p:nvSpPr>
          <p:cNvPr id="2055" name="灯片编号占位符 6"/>
          <p:cNvSpPr>
            <a:spLocks noGrp="1"/>
          </p:cNvSpPr>
          <p:nvPr>
            <p:ph type="sldNum" sz="quarter" idx="5"/>
          </p:nvPr>
        </p:nvSpPr>
        <p:spPr>
          <a:xfrm>
            <a:off x="3884613" y="8685213"/>
            <a:ext cx="2971800" cy="458787"/>
          </a:xfrm>
          <a:prstGeom prst="rect">
            <a:avLst/>
          </a:prstGeom>
          <a:noFill/>
          <a:ln w="9525">
            <a:noFill/>
          </a:ln>
        </p:spPr>
        <p:txBody>
          <a:bodyPr anchor="b"/>
          <a:p>
            <a:pPr lvl="0" algn="r"/>
            <a:fld id="{9A0DB2DC-4C9A-4742-B13C-FB6460FD3503}" type="slidenum">
              <a:rPr lang="zh-CN" altLang="en-US" sz="1200" dirty="0"/>
            </a:fld>
            <a:endParaRPr lang="zh-CN" altLang="en-US" sz="1200" dirty="0"/>
          </a:p>
        </p:txBody>
      </p:sp>
    </p:spTree>
  </p:cSld>
  <p:clrMap bg1="lt1" tx1="dk1" bg2="lt2" tx2="dk2" accent1="accent1" accent2="accent2" accent3="accent3" accent4="accent4" accent5="accent5" accent6="accent6" hlink="hlink" folHlink="folHlink"/>
  <p:hf sldNum="0" hdr="0" ftr="0" dt="0"/>
  <p:notesStyle>
    <a:lvl1pPr marL="0" lvl="0" indent="0" algn="l" defTabSz="914400" eaLnBrk="1" fontAlgn="base" latinLnBrk="0" hangingPunct="1">
      <a:lnSpc>
        <a:spcPct val="100000"/>
      </a:lnSpc>
      <a:spcBef>
        <a:spcPct val="30000"/>
      </a:spcBef>
      <a:spcAft>
        <a:spcPct val="0"/>
      </a:spcAft>
      <a:buNone/>
      <a:defRPr sz="1200" b="0" i="0" u="none" kern="1200" baseline="0">
        <a:solidFill>
          <a:schemeClr val="tx1"/>
        </a:solidFill>
        <a:latin typeface="Calibri" panose="020F0502020204030204" pitchFamily="2" charset="0"/>
        <a:ea typeface="宋体" panose="02010600030101010101" pitchFamily="2" charset="-122"/>
      </a:defRPr>
    </a:lvl1pPr>
    <a:lvl2pPr marL="457200" lvl="1" indent="0" algn="l" defTabSz="914400" eaLnBrk="1" fontAlgn="base" latinLnBrk="0" hangingPunct="1">
      <a:lnSpc>
        <a:spcPct val="100000"/>
      </a:lnSpc>
      <a:spcBef>
        <a:spcPct val="30000"/>
      </a:spcBef>
      <a:spcAft>
        <a:spcPct val="0"/>
      </a:spcAft>
      <a:buNone/>
      <a:defRPr sz="1200" b="0" i="0" u="none" kern="1200" baseline="0">
        <a:solidFill>
          <a:schemeClr val="tx1"/>
        </a:solidFill>
        <a:latin typeface="Calibri" panose="020F0502020204030204" pitchFamily="2" charset="0"/>
        <a:ea typeface="宋体" panose="02010600030101010101" pitchFamily="2" charset="-122"/>
      </a:defRPr>
    </a:lvl2pPr>
    <a:lvl3pPr marL="914400" lvl="2" indent="0" algn="l" defTabSz="914400" eaLnBrk="1" fontAlgn="base" latinLnBrk="0" hangingPunct="1">
      <a:lnSpc>
        <a:spcPct val="100000"/>
      </a:lnSpc>
      <a:spcBef>
        <a:spcPct val="30000"/>
      </a:spcBef>
      <a:spcAft>
        <a:spcPct val="0"/>
      </a:spcAft>
      <a:buNone/>
      <a:defRPr sz="1200" b="0" i="0" u="none" kern="1200" baseline="0">
        <a:solidFill>
          <a:schemeClr val="tx1"/>
        </a:solidFill>
        <a:latin typeface="Calibri" panose="020F0502020204030204" pitchFamily="2" charset="0"/>
        <a:ea typeface="宋体" panose="02010600030101010101" pitchFamily="2" charset="-122"/>
      </a:defRPr>
    </a:lvl3pPr>
    <a:lvl4pPr marL="1371600" lvl="3" indent="0" algn="l" defTabSz="914400" eaLnBrk="1" fontAlgn="base" latinLnBrk="0" hangingPunct="1">
      <a:lnSpc>
        <a:spcPct val="100000"/>
      </a:lnSpc>
      <a:spcBef>
        <a:spcPct val="30000"/>
      </a:spcBef>
      <a:spcAft>
        <a:spcPct val="0"/>
      </a:spcAft>
      <a:buNone/>
      <a:defRPr sz="1200" b="0" i="0" u="none" kern="1200" baseline="0">
        <a:solidFill>
          <a:schemeClr val="tx1"/>
        </a:solidFill>
        <a:latin typeface="Calibri" panose="020F0502020204030204" pitchFamily="2" charset="0"/>
        <a:ea typeface="宋体" panose="02010600030101010101" pitchFamily="2" charset="-122"/>
      </a:defRPr>
    </a:lvl4pPr>
    <a:lvl5pPr marL="1828800" lvl="4" indent="0" algn="l" defTabSz="914400" eaLnBrk="1" fontAlgn="base" latinLnBrk="0" hangingPunct="1">
      <a:lnSpc>
        <a:spcPct val="100000"/>
      </a:lnSpc>
      <a:spcBef>
        <a:spcPct val="30000"/>
      </a:spcBef>
      <a:spcAft>
        <a:spcPct val="0"/>
      </a:spcAft>
      <a:buNone/>
      <a:defRPr sz="1200" b="0" i="0" u="none" kern="1200" baseline="0">
        <a:solidFill>
          <a:schemeClr val="tx1"/>
        </a:solidFill>
        <a:latin typeface="Calibri" panose="020F0502020204030204" pitchFamily="2" charset="0"/>
        <a:ea typeface="宋体" panose="02010600030101010101" pitchFamily="2" charset="-122"/>
      </a:defRPr>
    </a:lvl5pPr>
    <a:lvl6pPr marL="2286000" lvl="5" indent="0" algn="l" defTabSz="914400" eaLnBrk="1" fontAlgn="base" latinLnBrk="0" hangingPunct="1">
      <a:lnSpc>
        <a:spcPct val="100000"/>
      </a:lnSpc>
      <a:spcBef>
        <a:spcPct val="30000"/>
      </a:spcBef>
      <a:spcAft>
        <a:spcPct val="0"/>
      </a:spcAft>
      <a:buNone/>
      <a:defRPr sz="1200" b="0" i="0" u="none" kern="1200" baseline="0">
        <a:solidFill>
          <a:schemeClr val="tx1"/>
        </a:solidFill>
        <a:latin typeface="Calibri" panose="020F0502020204030204" pitchFamily="2" charset="0"/>
        <a:ea typeface="宋体" panose="02010600030101010101" pitchFamily="2" charset="-122"/>
      </a:defRPr>
    </a:lvl6pPr>
    <a:lvl7pPr marL="2743200" lvl="6" indent="0" algn="l" defTabSz="914400" eaLnBrk="1" fontAlgn="base" latinLnBrk="0" hangingPunct="1">
      <a:lnSpc>
        <a:spcPct val="100000"/>
      </a:lnSpc>
      <a:spcBef>
        <a:spcPct val="30000"/>
      </a:spcBef>
      <a:spcAft>
        <a:spcPct val="0"/>
      </a:spcAft>
      <a:buNone/>
      <a:defRPr sz="1200" b="0" i="0" u="none" kern="1200" baseline="0">
        <a:solidFill>
          <a:schemeClr val="tx1"/>
        </a:solidFill>
        <a:latin typeface="Calibri" panose="020F0502020204030204" pitchFamily="2" charset="0"/>
        <a:ea typeface="宋体" panose="02010600030101010101" pitchFamily="2" charset="-122"/>
      </a:defRPr>
    </a:lvl7pPr>
    <a:lvl8pPr marL="3200400" lvl="7" indent="0" algn="l" defTabSz="914400" eaLnBrk="1" fontAlgn="base" latinLnBrk="0" hangingPunct="1">
      <a:lnSpc>
        <a:spcPct val="100000"/>
      </a:lnSpc>
      <a:spcBef>
        <a:spcPct val="30000"/>
      </a:spcBef>
      <a:spcAft>
        <a:spcPct val="0"/>
      </a:spcAft>
      <a:buNone/>
      <a:defRPr sz="1200" b="0" i="0" u="none" kern="1200" baseline="0">
        <a:solidFill>
          <a:schemeClr val="tx1"/>
        </a:solidFill>
        <a:latin typeface="Calibri" panose="020F0502020204030204" pitchFamily="2" charset="0"/>
        <a:ea typeface="宋体" panose="02010600030101010101" pitchFamily="2" charset="-122"/>
      </a:defRPr>
    </a:lvl8pPr>
    <a:lvl9pPr marL="3657600" lvl="8" indent="0" algn="l" defTabSz="914400" eaLnBrk="1" fontAlgn="base" latinLnBrk="0" hangingPunct="1">
      <a:lnSpc>
        <a:spcPct val="100000"/>
      </a:lnSpc>
      <a:spcBef>
        <a:spcPct val="30000"/>
      </a:spcBef>
      <a:spcAft>
        <a:spcPct val="0"/>
      </a:spcAft>
      <a:buNone/>
      <a:defRPr sz="1200" b="0" i="0" u="none" kern="1200" baseline="0">
        <a:solidFill>
          <a:schemeClr val="tx1"/>
        </a:solidFill>
        <a:latin typeface="Calibri" panose="020F0502020204030204" pitchFamily="2" charset="0"/>
        <a:ea typeface="宋体" panose="02010600030101010101" pitchFamily="2" charset="-122"/>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pPr lvl="0"/>
            <a:endParaRPr lang="zh-CN" altLang="en-US" dirty="0">
              <a:latin typeface="Calibri" panose="020F0502020204030204" pitchFamily="2" charset="0"/>
            </a:endParaRPr>
          </a:p>
        </p:txBody>
      </p:sp>
      <p:sp>
        <p:nvSpPr>
          <p:cNvPr id="5" name="页脚占位符 4"/>
          <p:cNvSpPr>
            <a:spLocks noGrp="1"/>
          </p:cNvSpPr>
          <p:nvPr>
            <p:ph type="ftr" sz="quarter" idx="11"/>
          </p:nvPr>
        </p:nvSpPr>
        <p:spPr/>
        <p:txBody>
          <a:bodyPr/>
          <a:lstStyle/>
          <a:p>
            <a:pPr lvl="0"/>
            <a:endParaRPr lang="zh-CN" altLang="en-US" dirty="0">
              <a:latin typeface="Calibri" panose="020F0502020204030204" pitchFamily="2"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dirty="0">
                <a:latin typeface="Calibri" panose="020F0502020204030204" pitchFamily="2" charset="0"/>
              </a:rPr>
            </a:fld>
            <a:endParaRPr lang="zh-CN" altLang="en-US" dirty="0">
              <a:latin typeface="Calibri" panose="020F0502020204030204" pitchFamily="2"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a:endParaRPr lang="zh-CN" altLang="en-US" dirty="0">
              <a:latin typeface="Calibri" panose="020F0502020204030204" pitchFamily="2" charset="0"/>
            </a:endParaRPr>
          </a:p>
        </p:txBody>
      </p:sp>
      <p:sp>
        <p:nvSpPr>
          <p:cNvPr id="5" name="页脚占位符 4"/>
          <p:cNvSpPr>
            <a:spLocks noGrp="1"/>
          </p:cNvSpPr>
          <p:nvPr>
            <p:ph type="ftr" sz="quarter" idx="11"/>
          </p:nvPr>
        </p:nvSpPr>
        <p:spPr/>
        <p:txBody>
          <a:bodyPr/>
          <a:lstStyle/>
          <a:p>
            <a:pPr lvl="0"/>
            <a:endParaRPr lang="zh-CN" altLang="en-US" dirty="0">
              <a:latin typeface="Calibri" panose="020F0502020204030204" pitchFamily="2"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dirty="0">
                <a:latin typeface="Calibri" panose="020F0502020204030204" pitchFamily="2" charset="0"/>
              </a:rPr>
            </a:fld>
            <a:endParaRPr lang="zh-CN" altLang="en-US" dirty="0">
              <a:latin typeface="Calibri" panose="020F0502020204030204" pitchFamily="2"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pPr lvl="0"/>
            <a:endParaRPr lang="zh-CN" altLang="en-US" dirty="0">
              <a:latin typeface="Calibri" panose="020F0502020204030204" pitchFamily="2" charset="0"/>
            </a:endParaRPr>
          </a:p>
        </p:txBody>
      </p:sp>
      <p:sp>
        <p:nvSpPr>
          <p:cNvPr id="5" name="页脚占位符 4"/>
          <p:cNvSpPr>
            <a:spLocks noGrp="1"/>
          </p:cNvSpPr>
          <p:nvPr>
            <p:ph type="ftr" sz="quarter" idx="11"/>
          </p:nvPr>
        </p:nvSpPr>
        <p:spPr/>
        <p:txBody>
          <a:bodyPr/>
          <a:lstStyle/>
          <a:p>
            <a:pPr lvl="0"/>
            <a:endParaRPr lang="zh-CN" altLang="en-US" dirty="0">
              <a:latin typeface="Calibri" panose="020F0502020204030204" pitchFamily="2"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dirty="0">
                <a:latin typeface="Calibri" panose="020F0502020204030204" pitchFamily="2" charset="0"/>
              </a:rPr>
            </a:fld>
            <a:endParaRPr lang="zh-CN" altLang="en-US" dirty="0">
              <a:latin typeface="Calibri" panose="020F0502020204030204" pitchFamily="2"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lvl="0"/>
            <a:endParaRPr lang="zh-CN" altLang="en-US" dirty="0">
              <a:latin typeface="Calibri" panose="020F0502020204030204" pitchFamily="2" charset="0"/>
            </a:endParaRPr>
          </a:p>
        </p:txBody>
      </p:sp>
      <p:sp>
        <p:nvSpPr>
          <p:cNvPr id="6" name="页脚占位符 5"/>
          <p:cNvSpPr>
            <a:spLocks noGrp="1"/>
          </p:cNvSpPr>
          <p:nvPr>
            <p:ph type="ftr" sz="quarter" idx="11"/>
          </p:nvPr>
        </p:nvSpPr>
        <p:spPr/>
        <p:txBody>
          <a:bodyPr/>
          <a:lstStyle/>
          <a:p>
            <a:pPr lvl="0"/>
            <a:endParaRPr lang="zh-CN" altLang="en-US" dirty="0">
              <a:latin typeface="Calibri" panose="020F0502020204030204" pitchFamily="2" charset="0"/>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dirty="0">
                <a:latin typeface="Calibri" panose="020F0502020204030204" pitchFamily="2" charset="0"/>
              </a:rPr>
            </a:fld>
            <a:endParaRPr lang="zh-CN" altLang="en-US" dirty="0">
              <a:latin typeface="Calibri" panose="020F0502020204030204" pitchFamily="2"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1186774" y="2665379"/>
            <a:ext cx="4873574"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256938" y="2665379"/>
            <a:ext cx="4897576"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lvl="0"/>
            <a:endParaRPr lang="zh-CN" altLang="en-US" dirty="0">
              <a:latin typeface="Calibri" panose="020F0502020204030204" pitchFamily="2" charset="0"/>
            </a:endParaRPr>
          </a:p>
        </p:txBody>
      </p:sp>
      <p:sp>
        <p:nvSpPr>
          <p:cNvPr id="8" name="页脚占位符 7"/>
          <p:cNvSpPr>
            <a:spLocks noGrp="1"/>
          </p:cNvSpPr>
          <p:nvPr>
            <p:ph type="ftr" sz="quarter" idx="11"/>
          </p:nvPr>
        </p:nvSpPr>
        <p:spPr/>
        <p:txBody>
          <a:bodyPr/>
          <a:lstStyle/>
          <a:p>
            <a:pPr lvl="0"/>
            <a:endParaRPr lang="zh-CN" altLang="en-US" dirty="0">
              <a:latin typeface="Calibri" panose="020F0502020204030204" pitchFamily="2" charset="0"/>
            </a:endParaRPr>
          </a:p>
        </p:txBody>
      </p:sp>
      <p:sp>
        <p:nvSpPr>
          <p:cNvPr id="9" name="灯片编号占位符 8"/>
          <p:cNvSpPr>
            <a:spLocks noGrp="1"/>
          </p:cNvSpPr>
          <p:nvPr>
            <p:ph type="sldNum" sz="quarter" idx="12"/>
          </p:nvPr>
        </p:nvSpPr>
        <p:spPr/>
        <p:txBody>
          <a:bodyPr/>
          <a:lstStyle/>
          <a:p>
            <a:pPr lvl="0"/>
            <a:fld id="{9A0DB2DC-4C9A-4742-B13C-FB6460FD3503}" type="slidenum">
              <a:rPr lang="zh-CN" altLang="en-US" dirty="0">
                <a:latin typeface="Calibri" panose="020F0502020204030204" pitchFamily="2" charset="0"/>
              </a:rPr>
            </a:fld>
            <a:endParaRPr lang="zh-CN" altLang="en-US" dirty="0">
              <a:latin typeface="Calibri" panose="020F0502020204030204" pitchFamily="2" charset="0"/>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lvl="0"/>
            <a:endParaRPr lang="zh-CN" altLang="en-US" dirty="0">
              <a:latin typeface="Calibri" panose="020F0502020204030204" pitchFamily="2" charset="0"/>
            </a:endParaRPr>
          </a:p>
        </p:txBody>
      </p:sp>
      <p:sp>
        <p:nvSpPr>
          <p:cNvPr id="4" name="页脚占位符 3"/>
          <p:cNvSpPr>
            <a:spLocks noGrp="1"/>
          </p:cNvSpPr>
          <p:nvPr>
            <p:ph type="ftr" sz="quarter" idx="11"/>
          </p:nvPr>
        </p:nvSpPr>
        <p:spPr/>
        <p:txBody>
          <a:bodyPr/>
          <a:lstStyle/>
          <a:p>
            <a:pPr lvl="0"/>
            <a:endParaRPr lang="zh-CN" altLang="en-US" dirty="0">
              <a:latin typeface="Calibri" panose="020F0502020204030204" pitchFamily="2" charset="0"/>
            </a:endParaRPr>
          </a:p>
        </p:txBody>
      </p:sp>
      <p:sp>
        <p:nvSpPr>
          <p:cNvPr id="5" name="灯片编号占位符 4"/>
          <p:cNvSpPr>
            <a:spLocks noGrp="1"/>
          </p:cNvSpPr>
          <p:nvPr>
            <p:ph type="sldNum" sz="quarter" idx="12"/>
          </p:nvPr>
        </p:nvSpPr>
        <p:spPr/>
        <p:txBody>
          <a:bodyPr/>
          <a:lstStyle/>
          <a:p>
            <a:pPr lvl="0"/>
            <a:fld id="{9A0DB2DC-4C9A-4742-B13C-FB6460FD3503}" type="slidenum">
              <a:rPr lang="zh-CN" altLang="en-US" dirty="0">
                <a:latin typeface="Calibri" panose="020F0502020204030204" pitchFamily="2" charset="0"/>
              </a:rPr>
            </a:fld>
            <a:endParaRPr lang="zh-CN" altLang="en-US" dirty="0">
              <a:latin typeface="Calibri" panose="020F0502020204030204" pitchFamily="2"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lvl="0"/>
            <a:endParaRPr lang="zh-CN" altLang="en-US" dirty="0">
              <a:latin typeface="Calibri" panose="020F0502020204030204" pitchFamily="2" charset="0"/>
            </a:endParaRPr>
          </a:p>
        </p:txBody>
      </p:sp>
      <p:sp>
        <p:nvSpPr>
          <p:cNvPr id="3" name="页脚占位符 2"/>
          <p:cNvSpPr>
            <a:spLocks noGrp="1"/>
          </p:cNvSpPr>
          <p:nvPr>
            <p:ph type="ftr" sz="quarter" idx="11"/>
          </p:nvPr>
        </p:nvSpPr>
        <p:spPr/>
        <p:txBody>
          <a:bodyPr/>
          <a:lstStyle/>
          <a:p>
            <a:pPr lvl="0"/>
            <a:endParaRPr lang="zh-CN" altLang="en-US" dirty="0">
              <a:latin typeface="Calibri" panose="020F0502020204030204" pitchFamily="2" charset="0"/>
            </a:endParaRPr>
          </a:p>
        </p:txBody>
      </p:sp>
      <p:sp>
        <p:nvSpPr>
          <p:cNvPr id="4" name="灯片编号占位符 3"/>
          <p:cNvSpPr>
            <a:spLocks noGrp="1"/>
          </p:cNvSpPr>
          <p:nvPr>
            <p:ph type="sldNum" sz="quarter" idx="12"/>
          </p:nvPr>
        </p:nvSpPr>
        <p:spPr/>
        <p:txBody>
          <a:bodyPr/>
          <a:lstStyle/>
          <a:p>
            <a:pPr lvl="0"/>
            <a:fld id="{9A0DB2DC-4C9A-4742-B13C-FB6460FD3503}" type="slidenum">
              <a:rPr lang="zh-CN" altLang="en-US" dirty="0">
                <a:latin typeface="Calibri" panose="020F0502020204030204" pitchFamily="2" charset="0"/>
              </a:rPr>
            </a:fld>
            <a:endParaRPr lang="zh-CN" altLang="en-US" dirty="0">
              <a:latin typeface="Calibri" panose="020F0502020204030204" pitchFamily="2"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a:endParaRPr lang="zh-CN" altLang="en-US" dirty="0">
              <a:latin typeface="Calibri" panose="020F0502020204030204" pitchFamily="2" charset="0"/>
            </a:endParaRPr>
          </a:p>
        </p:txBody>
      </p:sp>
      <p:sp>
        <p:nvSpPr>
          <p:cNvPr id="6" name="页脚占位符 5"/>
          <p:cNvSpPr>
            <a:spLocks noGrp="1"/>
          </p:cNvSpPr>
          <p:nvPr>
            <p:ph type="ftr" sz="quarter" idx="11"/>
          </p:nvPr>
        </p:nvSpPr>
        <p:spPr/>
        <p:txBody>
          <a:bodyPr/>
          <a:lstStyle/>
          <a:p>
            <a:pPr lvl="0"/>
            <a:endParaRPr lang="zh-CN" altLang="en-US" dirty="0">
              <a:latin typeface="Calibri" panose="020F0502020204030204" pitchFamily="2" charset="0"/>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dirty="0">
                <a:latin typeface="Calibri" panose="020F0502020204030204" pitchFamily="2" charset="0"/>
              </a:rPr>
            </a:fld>
            <a:endParaRPr lang="zh-CN" altLang="en-US" dirty="0">
              <a:latin typeface="Calibri" panose="020F0502020204030204" pitchFamily="2" charset="0"/>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a:endParaRPr lang="zh-CN" altLang="en-US" dirty="0">
              <a:latin typeface="Calibri" panose="020F0502020204030204" pitchFamily="2" charset="0"/>
            </a:endParaRPr>
          </a:p>
        </p:txBody>
      </p:sp>
      <p:sp>
        <p:nvSpPr>
          <p:cNvPr id="6" name="页脚占位符 5"/>
          <p:cNvSpPr>
            <a:spLocks noGrp="1"/>
          </p:cNvSpPr>
          <p:nvPr>
            <p:ph type="ftr" sz="quarter" idx="11"/>
          </p:nvPr>
        </p:nvSpPr>
        <p:spPr/>
        <p:txBody>
          <a:bodyPr/>
          <a:lstStyle/>
          <a:p>
            <a:pPr lvl="0"/>
            <a:endParaRPr lang="zh-CN" altLang="en-US" dirty="0">
              <a:latin typeface="Calibri" panose="020F0502020204030204" pitchFamily="2" charset="0"/>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dirty="0">
                <a:latin typeface="Calibri" panose="020F0502020204030204" pitchFamily="2" charset="0"/>
              </a:rPr>
            </a:fld>
            <a:endParaRPr lang="zh-CN" altLang="en-US" dirty="0">
              <a:latin typeface="Calibri" panose="020F0502020204030204" pitchFamily="2"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a:endParaRPr lang="zh-CN" altLang="en-US" dirty="0">
              <a:latin typeface="Calibri" panose="020F0502020204030204" pitchFamily="2" charset="0"/>
            </a:endParaRPr>
          </a:p>
        </p:txBody>
      </p:sp>
      <p:sp>
        <p:nvSpPr>
          <p:cNvPr id="5" name="页脚占位符 4"/>
          <p:cNvSpPr>
            <a:spLocks noGrp="1"/>
          </p:cNvSpPr>
          <p:nvPr>
            <p:ph type="ftr" sz="quarter" idx="11"/>
          </p:nvPr>
        </p:nvSpPr>
        <p:spPr/>
        <p:txBody>
          <a:bodyPr/>
          <a:lstStyle/>
          <a:p>
            <a:pPr lvl="0"/>
            <a:endParaRPr lang="zh-CN" altLang="en-US" dirty="0">
              <a:latin typeface="Calibri" panose="020F0502020204030204" pitchFamily="2"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dirty="0">
                <a:latin typeface="Calibri" panose="020F0502020204030204" pitchFamily="2" charset="0"/>
              </a:rPr>
            </a:fld>
            <a:endParaRPr lang="zh-CN" altLang="en-US" dirty="0">
              <a:latin typeface="Calibri" panose="020F0502020204030204" pitchFamily="2"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a:endParaRPr lang="zh-CN" altLang="en-US" dirty="0">
              <a:latin typeface="Calibri" panose="020F0502020204030204" pitchFamily="2" charset="0"/>
            </a:endParaRPr>
          </a:p>
        </p:txBody>
      </p:sp>
      <p:sp>
        <p:nvSpPr>
          <p:cNvPr id="5" name="页脚占位符 4"/>
          <p:cNvSpPr>
            <a:spLocks noGrp="1"/>
          </p:cNvSpPr>
          <p:nvPr>
            <p:ph type="ftr" sz="quarter" idx="11"/>
          </p:nvPr>
        </p:nvSpPr>
        <p:spPr/>
        <p:txBody>
          <a:bodyPr/>
          <a:lstStyle/>
          <a:p>
            <a:pPr lvl="0"/>
            <a:endParaRPr lang="zh-CN" altLang="en-US" dirty="0">
              <a:latin typeface="Calibri" panose="020F0502020204030204" pitchFamily="2"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dirty="0">
                <a:latin typeface="Calibri" panose="020F0502020204030204" pitchFamily="2" charset="0"/>
              </a:rPr>
            </a:fld>
            <a:endParaRPr lang="zh-CN" altLang="en-US" dirty="0">
              <a:latin typeface="Calibri" panose="020F0502020204030204" pitchFamily="2"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alpha val="100000"/>
          </a:schemeClr>
        </a:solidFill>
        <a:effectLst/>
      </p:bgPr>
    </p:bg>
    <p:spTree>
      <p:nvGrpSpPr>
        <p:cNvPr id="1" name=""/>
        <p:cNvGrpSpPr/>
        <p:nvPr/>
      </p:nvGrpSpPr>
      <p:grpSpPr/>
      <p:sp>
        <p:nvSpPr>
          <p:cNvPr id="1026" name="标题占位符 1"/>
          <p:cNvSpPr>
            <a:spLocks noGrp="1"/>
          </p:cNvSpPr>
          <p:nvPr>
            <p:ph type="title"/>
          </p:nvPr>
        </p:nvSpPr>
        <p:spPr>
          <a:xfrm>
            <a:off x="838200" y="365125"/>
            <a:ext cx="10515600" cy="1325563"/>
          </a:xfrm>
          <a:prstGeom prst="rect">
            <a:avLst/>
          </a:prstGeom>
          <a:noFill/>
          <a:ln w="9525">
            <a:noFill/>
          </a:ln>
        </p:spPr>
        <p:txBody>
          <a:bodyPr anchor="ctr"/>
          <a:p>
            <a:pPr lvl="0"/>
            <a:r>
              <a:rPr lang="zh-CN" altLang="en-US"/>
              <a:t>单击此处编辑母版标题样式</a:t>
            </a:r>
            <a:endParaRPr lang="zh-CN" altLang="en-US"/>
          </a:p>
        </p:txBody>
      </p:sp>
      <p:sp>
        <p:nvSpPr>
          <p:cNvPr id="1027" name="文本占位符 2"/>
          <p:cNvSpPr>
            <a:spLocks noGrp="1"/>
          </p:cNvSpPr>
          <p:nvPr>
            <p:ph type="body" idx="1"/>
          </p:nvPr>
        </p:nvSpPr>
        <p:spPr>
          <a:xfrm>
            <a:off x="838200" y="1825625"/>
            <a:ext cx="10515600" cy="4351338"/>
          </a:xfrm>
          <a:prstGeom prst="rect">
            <a:avLst/>
          </a:prstGeom>
          <a:noFill/>
          <a:ln w="9525">
            <a:noFill/>
          </a:ln>
        </p:spPr>
        <p:txBody>
          <a:bodyPr/>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028" name="日期占位符 3"/>
          <p:cNvSpPr>
            <a:spLocks noGrp="1"/>
          </p:cNvSpPr>
          <p:nvPr>
            <p:ph type="dt" sz="half" idx="2"/>
          </p:nvPr>
        </p:nvSpPr>
        <p:spPr>
          <a:xfrm>
            <a:off x="838200" y="6356350"/>
            <a:ext cx="2743200" cy="365125"/>
          </a:xfrm>
          <a:prstGeom prst="rect">
            <a:avLst/>
          </a:prstGeom>
          <a:noFill/>
          <a:ln w="9525">
            <a:noFill/>
          </a:ln>
        </p:spPr>
        <p:txBody>
          <a:bodyPr anchor="ctr"/>
          <a:lstStyle>
            <a:lvl1pPr>
              <a:defRPr sz="1200">
                <a:solidFill>
                  <a:srgbClr val="898989"/>
                </a:solidFill>
              </a:defRPr>
            </a:lvl1pPr>
          </a:lstStyle>
          <a:p>
            <a:pPr lvl="0"/>
            <a:endParaRPr lang="zh-CN" altLang="en-US" dirty="0">
              <a:latin typeface="Calibri" panose="020F0502020204030204" pitchFamily="2" charset="0"/>
            </a:endParaRPr>
          </a:p>
        </p:txBody>
      </p:sp>
      <p:sp>
        <p:nvSpPr>
          <p:cNvPr id="1029" name="页脚占位符 4"/>
          <p:cNvSpPr>
            <a:spLocks noGrp="1"/>
          </p:cNvSpPr>
          <p:nvPr>
            <p:ph type="ftr" sz="quarter" idx="3"/>
          </p:nvPr>
        </p:nvSpPr>
        <p:spPr>
          <a:xfrm>
            <a:off x="4038600" y="6356350"/>
            <a:ext cx="4114800" cy="365125"/>
          </a:xfrm>
          <a:prstGeom prst="rect">
            <a:avLst/>
          </a:prstGeom>
          <a:noFill/>
          <a:ln w="9525">
            <a:noFill/>
          </a:ln>
        </p:spPr>
        <p:txBody>
          <a:bodyPr anchor="ctr"/>
          <a:lstStyle>
            <a:lvl1pPr algn="ctr">
              <a:defRPr sz="1200">
                <a:solidFill>
                  <a:srgbClr val="898989"/>
                </a:solidFill>
              </a:defRPr>
            </a:lvl1pPr>
          </a:lstStyle>
          <a:p>
            <a:pPr lvl="0"/>
            <a:endParaRPr lang="zh-CN" altLang="en-US" dirty="0">
              <a:latin typeface="Calibri" panose="020F0502020204030204" pitchFamily="2" charset="0"/>
            </a:endParaRPr>
          </a:p>
        </p:txBody>
      </p:sp>
      <p:sp>
        <p:nvSpPr>
          <p:cNvPr id="1030" name="灯片编号占位符 5"/>
          <p:cNvSpPr>
            <a:spLocks noGrp="1"/>
          </p:cNvSpPr>
          <p:nvPr>
            <p:ph type="sldNum" sz="quarter" idx="4"/>
          </p:nvPr>
        </p:nvSpPr>
        <p:spPr>
          <a:xfrm>
            <a:off x="8610600" y="6356350"/>
            <a:ext cx="2743200" cy="365125"/>
          </a:xfrm>
          <a:prstGeom prst="rect">
            <a:avLst/>
          </a:prstGeom>
          <a:noFill/>
          <a:ln w="9525">
            <a:noFill/>
          </a:ln>
        </p:spPr>
        <p:txBody>
          <a:bodyPr anchor="ctr"/>
          <a:lstStyle>
            <a:lvl1pPr algn="r">
              <a:defRPr sz="1200">
                <a:solidFill>
                  <a:srgbClr val="898989"/>
                </a:solidFill>
              </a:defRPr>
            </a:lvl1pPr>
          </a:lstStyle>
          <a:p>
            <a:pPr lvl="0"/>
            <a:fld id="{9A0DB2DC-4C9A-4742-B13C-FB6460FD3503}" type="slidenum">
              <a:rPr lang="zh-CN" altLang="en-US" dirty="0">
                <a:latin typeface="Calibri" panose="020F0502020204030204" pitchFamily="2" charset="0"/>
              </a:rPr>
            </a:fld>
            <a:endParaRPr lang="zh-CN" altLang="en-US" dirty="0">
              <a:latin typeface="Calibri" panose="020F0502020204030204" pitchFamily="2"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marL="0" lvl="0" indent="0" algn="l" defTabSz="914400" eaLnBrk="1" fontAlgn="base" latinLnBrk="0" hangingPunct="1">
        <a:lnSpc>
          <a:spcPct val="90000"/>
        </a:lnSpc>
        <a:spcBef>
          <a:spcPct val="0"/>
        </a:spcBef>
        <a:spcAft>
          <a:spcPct val="0"/>
        </a:spcAft>
        <a:buNone/>
        <a:defRPr sz="4400" b="0" i="0" u="none" kern="1200" baseline="0">
          <a:solidFill>
            <a:schemeClr val="tx1"/>
          </a:solidFill>
          <a:latin typeface="+mj-lt"/>
          <a:ea typeface="+mj-ea"/>
          <a:cs typeface="+mj-cs"/>
        </a:defRPr>
      </a:lvl1pPr>
    </p:titleStyle>
    <p:body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800" b="0" i="0" u="none" kern="1200" baseline="0">
          <a:solidFill>
            <a:schemeClr val="tx1"/>
          </a:solidFill>
          <a:latin typeface="+mn-lt"/>
          <a:ea typeface="+mn-ea"/>
          <a:cs typeface="+mn-cs"/>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400" b="0" i="0" u="none" kern="1200" baseline="0">
          <a:solidFill>
            <a:schemeClr val="tx1"/>
          </a:solidFill>
          <a:latin typeface="+mn-lt"/>
          <a:ea typeface="+mn-ea"/>
          <a:cs typeface="+mn-cs"/>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mn-lt"/>
          <a:ea typeface="+mn-ea"/>
          <a:cs typeface="+mn-cs"/>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5pPr>
      <a:lvl6pPr marL="2514600" lvl="5"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6pPr>
      <a:lvl7pPr marL="2971800" lvl="6"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7pPr>
      <a:lvl8pPr marL="3429000" lvl="7"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8pPr>
      <a:lvl9pPr marL="3886200" lvl="8"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9pPr>
    </p:bodyStyle>
    <p:otherStyle>
      <a:lvl1pPr marL="0" lvl="0"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jpeg"/></Relationships>
</file>

<file path=ppt/slides/_rels/slide3.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6.jpeg"/><Relationship Id="rId4" Type="http://schemas.openxmlformats.org/officeDocument/2006/relationships/image" Target="../media/image5.jpeg"/><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hyperlink" Target="&#28216;&#20048;&#22330;&#20998;&#26512;&#36164;&#26009;\&#23460;&#20869;&#28216;&#20048;&#22330;&#34892;&#19994;&#29616;&#29366;&#20998;&#26512;.doc" TargetMode="External"/></Relationships>
</file>

<file path=ppt/slides/_rels/slide4.xml.rels><?xml version="1.0" encoding="UTF-8" standalone="yes"?>
<Relationships xmlns="http://schemas.openxmlformats.org/package/2006/relationships"><Relationship Id="rId8" Type="http://schemas.openxmlformats.org/officeDocument/2006/relationships/vmlDrawing" Target="../drawings/vmlDrawing1.vml"/><Relationship Id="rId7"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jpeg"/><Relationship Id="rId4" Type="http://schemas.openxmlformats.org/officeDocument/2006/relationships/image" Target="../media/image8.emf"/><Relationship Id="rId3" Type="http://schemas.openxmlformats.org/officeDocument/2006/relationships/oleObject" Target="../embeddings/oleObject2.bin"/><Relationship Id="rId2" Type="http://schemas.openxmlformats.org/officeDocument/2006/relationships/image" Target="../media/image7.emf"/><Relationship Id="rId1" Type="http://schemas.openxmlformats.org/officeDocument/2006/relationships/oleObject" Target="../embeddings/oleObject1.bin"/></Relationships>
</file>

<file path=ppt/slides/_rels/slide5.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14.jpeg"/><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image" Target="../media/image11.jpeg"/></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image" Target="../media/image15.emf"/></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jpeg"/></Relationships>
</file>

<file path=ppt/slides/_rels/slide8.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image" Target="../media/image18.jpeg"/></Relationships>
</file>

<file path=ppt/slides/_rels/slide9.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image" Target="../media/image18.jpeg"/></Relationships>
</file>

<file path=ppt/slides/_rels/slide10.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image" Target="../media/image18.jpeg"/></Relationships>
</file>

<file path=ppt/slides/_rels/slide11.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image" Target="../media/image18.jpeg"/></Relationships>
</file>

<file path=ppt/slides/_rels/slide12.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image" Target="../media/image18.jpe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jpeg"/></Relationships>
</file>

<file path=ppt/slides/_rels/slide14.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24.png"/><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image" Target="../media/image21.png"/></Relationships>
</file>

<file path=ppt/slides/_rels/slide15.xml.rels><?xml version="1.0" encoding="UTF-8" standalone="yes"?>
<Relationships xmlns="http://schemas.openxmlformats.org/package/2006/relationships"><Relationship Id="rId7"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1.png"/><Relationship Id="rId3" Type="http://schemas.openxmlformats.org/officeDocument/2006/relationships/image" Target="../media/image27.jpeg"/><Relationship Id="rId2" Type="http://schemas.openxmlformats.org/officeDocument/2006/relationships/image" Target="../media/image26.GIF"/><Relationship Id="rId1" Type="http://schemas.openxmlformats.org/officeDocument/2006/relationships/image" Target="../media/image25.jpeg"/></Relationships>
</file>

<file path=ppt/slides/_rels/slide16.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27.jpeg"/><Relationship Id="rId2" Type="http://schemas.openxmlformats.org/officeDocument/2006/relationships/image" Target="../media/image26.GIF"/><Relationship Id="rId1" Type="http://schemas.openxmlformats.org/officeDocument/2006/relationships/image" Target="../media/image25.jpe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jpeg"/></Relationships>
</file>

<file path=ppt/slides/_rels/slide18.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image" Target="../media/image28.jpe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jpe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2.jpeg"/><Relationship Id="rId1" Type="http://schemas.openxmlformats.org/officeDocument/2006/relationships/image" Target="../media/image31.jpeg"/></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3.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0">
          <a:blip r:embed="rId1"/>
          <a:stretch>
            <a:fillRect/>
          </a:stretch>
        </a:blipFill>
        <a:effectLst/>
      </p:bgPr>
    </p:bg>
    <p:spTree>
      <p:nvGrpSpPr>
        <p:cNvPr id="1" name=""/>
        <p:cNvGrpSpPr/>
        <p:nvPr/>
      </p:nvGrpSpPr>
      <p:grpSpPr/>
      <p:sp>
        <p:nvSpPr>
          <p:cNvPr id="3074" name="矩形 3073"/>
          <p:cNvSpPr/>
          <p:nvPr/>
        </p:nvSpPr>
        <p:spPr>
          <a:xfrm>
            <a:off x="1545590" y="4573270"/>
            <a:ext cx="9371330" cy="920750"/>
          </a:xfrm>
          <a:prstGeom prst="rect">
            <a:avLst/>
          </a:prstGeom>
        </p:spPr>
        <p:txBody>
          <a:bodyPr wrap="none" fromWordArt="1">
            <a:prstTxWarp prst="textPlain">
              <a:avLst>
                <a:gd name="adj" fmla="val 50000"/>
              </a:avLst>
            </a:prstTxWarp>
            <a:normAutofit/>
          </a:bodyPr>
          <a:p>
            <a:pPr algn="ctr"/>
            <a:r>
              <a:rPr lang="zh-CN" altLang="en-US" sz="3600" b="1">
                <a:gradFill rotWithShape="0">
                  <a:gsLst>
                    <a:gs pos="0">
                      <a:srgbClr val="FFFF00"/>
                    </a:gs>
                    <a:gs pos="100000">
                      <a:srgbClr val="FF9933"/>
                    </a:gs>
                  </a:gsLst>
                  <a:path path="rect">
                    <a:fillToRect l="50000" t="50000" r="50000" b="50000"/>
                  </a:path>
                  <a:tileRect/>
                </a:gradFill>
                <a:effectLst>
                  <a:outerShdw dist="35921" dir="2699999" algn="ctr" rotWithShape="0">
                    <a:srgbClr val="C0C0C0">
                      <a:alpha val="75000"/>
                    </a:srgbClr>
                  </a:outerShdw>
                </a:effectLst>
                <a:latin typeface="黑体" panose="02010609060101010101" charset="-122"/>
                <a:ea typeface="黑体" panose="02010609060101010101" charset="-122"/>
              </a:rPr>
              <a:t>蹦床乐园投资价值</a:t>
            </a:r>
            <a:endParaRPr lang="en-US" altLang="zh-CN" sz="3600" b="1">
              <a:gradFill rotWithShape="0">
                <a:gsLst>
                  <a:gs pos="0">
                    <a:srgbClr val="FFFF00"/>
                  </a:gs>
                  <a:gs pos="100000">
                    <a:srgbClr val="FF9933"/>
                  </a:gs>
                </a:gsLst>
                <a:path path="rect">
                  <a:fillToRect l="50000" t="50000" r="50000" b="50000"/>
                </a:path>
                <a:tileRect/>
              </a:gradFill>
              <a:effectLst>
                <a:outerShdw dist="35921" dir="2699999" algn="ctr" rotWithShape="0">
                  <a:srgbClr val="C0C0C0">
                    <a:alpha val="75000"/>
                  </a:srgbClr>
                </a:outerShdw>
              </a:effectLst>
              <a:latin typeface="黑体" panose="02010609060101010101" charset="-122"/>
              <a:ea typeface="黑体" panose="02010609060101010101" charset="-122"/>
            </a:endParaRP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0">
          <a:blip r:embed="rId1"/>
        </a:blipFill>
        <a:effectLst/>
      </p:bgPr>
    </p:bg>
    <p:spTree>
      <p:nvGrpSpPr>
        <p:cNvPr id="1" name=""/>
        <p:cNvGrpSpPr/>
        <p:nvPr/>
      </p:nvGrpSpPr>
      <p:grpSpPr/>
      <p:sp>
        <p:nvSpPr>
          <p:cNvPr id="4098" name="图片 66"/>
          <p:cNvSpPr>
            <a:spLocks noChangeAspect="1"/>
          </p:cNvSpPr>
          <p:nvPr/>
        </p:nvSpPr>
        <p:spPr>
          <a:xfrm>
            <a:off x="-19050" y="0"/>
            <a:ext cx="12211050" cy="6858000"/>
          </a:xfrm>
          <a:prstGeom prst="rect">
            <a:avLst/>
          </a:prstGeom>
          <a:noFill/>
          <a:ln w="9525">
            <a:noFill/>
          </a:ln>
        </p:spPr>
        <p:txBody>
          <a:bodyPr/>
          <a:p>
            <a:endParaRPr lang="zh-CN" altLang="en-US"/>
          </a:p>
        </p:txBody>
      </p:sp>
      <p:sp>
        <p:nvSpPr>
          <p:cNvPr id="4099" name="任意多边形 55"/>
          <p:cNvSpPr/>
          <p:nvPr/>
        </p:nvSpPr>
        <p:spPr>
          <a:xfrm rot="2700000">
            <a:off x="4300538" y="3062288"/>
            <a:ext cx="660400" cy="717550"/>
          </a:xfrm>
          <a:custGeom>
            <a:avLst/>
            <a:gdLst>
              <a:gd name="txL" fmla="*/ 0 w 660846"/>
              <a:gd name="txT" fmla="*/ 0 h 717781"/>
              <a:gd name="txR" fmla="*/ 660846 w 660846"/>
              <a:gd name="txB" fmla="*/ 717781 h 717781"/>
            </a:gdLst>
            <a:ahLst/>
            <a:cxnLst>
              <a:cxn ang="0">
                <a:pos x="0" y="1"/>
              </a:cxn>
              <a:cxn ang="0">
                <a:pos x="660846" y="0"/>
              </a:cxn>
              <a:cxn ang="0">
                <a:pos x="660846" y="717781"/>
              </a:cxn>
              <a:cxn ang="0">
                <a:pos x="0" y="717781"/>
              </a:cxn>
              <a:cxn ang="0">
                <a:pos x="0" y="1"/>
              </a:cxn>
            </a:cxnLst>
            <a:rect l="txL" t="txT" r="txR" b="txB"/>
            <a:pathLst>
              <a:path w="660846" h="717781">
                <a:moveTo>
                  <a:pt x="0" y="1"/>
                </a:moveTo>
                <a:lnTo>
                  <a:pt x="660846" y="0"/>
                </a:lnTo>
                <a:lnTo>
                  <a:pt x="660846" y="717781"/>
                </a:lnTo>
                <a:lnTo>
                  <a:pt x="0" y="717781"/>
                </a:lnTo>
                <a:lnTo>
                  <a:pt x="0" y="1"/>
                </a:lnTo>
                <a:close/>
              </a:path>
            </a:pathLst>
          </a:custGeom>
          <a:solidFill>
            <a:srgbClr val="00B0F0"/>
          </a:solidFill>
          <a:ln w="9525">
            <a:noFill/>
          </a:ln>
        </p:spPr>
        <p:txBody>
          <a:bodyPr anchor="ctr"/>
          <a:p>
            <a:pPr algn="ctr"/>
            <a:endParaRPr lang="zh-CN" altLang="en-US" dirty="0">
              <a:solidFill>
                <a:srgbClr val="FFFFFF"/>
              </a:solidFill>
              <a:latin typeface="Calibri" panose="020F0502020204030204" pitchFamily="2" charset="0"/>
            </a:endParaRPr>
          </a:p>
        </p:txBody>
      </p:sp>
      <p:sp>
        <p:nvSpPr>
          <p:cNvPr id="4100" name="任意多边形 54"/>
          <p:cNvSpPr/>
          <p:nvPr/>
        </p:nvSpPr>
        <p:spPr>
          <a:xfrm rot="2700000">
            <a:off x="4832350" y="1771650"/>
            <a:ext cx="3143250" cy="3255963"/>
          </a:xfrm>
          <a:custGeom>
            <a:avLst/>
            <a:gdLst>
              <a:gd name="txL" fmla="*/ 0 w 3141848"/>
              <a:gd name="txT" fmla="*/ 0 h 3255718"/>
              <a:gd name="txR" fmla="*/ 3141848 w 3141848"/>
              <a:gd name="txB" fmla="*/ 3255718 h 3255718"/>
            </a:gdLst>
            <a:ahLst/>
            <a:cxnLst>
              <a:cxn ang="0">
                <a:pos x="0" y="0"/>
              </a:cxn>
              <a:cxn ang="0">
                <a:pos x="3141848" y="0"/>
              </a:cxn>
              <a:cxn ang="0">
                <a:pos x="3141848" y="3255718"/>
              </a:cxn>
              <a:cxn ang="0">
                <a:pos x="660846" y="3255718"/>
              </a:cxn>
              <a:cxn ang="0">
                <a:pos x="660846" y="2537936"/>
              </a:cxn>
              <a:cxn ang="0">
                <a:pos x="0" y="2537938"/>
              </a:cxn>
              <a:cxn ang="0">
                <a:pos x="0" y="0"/>
              </a:cxn>
            </a:cxnLst>
            <a:rect l="txL" t="txT" r="txR" b="txB"/>
            <a:pathLst>
              <a:path w="3141848" h="3255718">
                <a:moveTo>
                  <a:pt x="0" y="0"/>
                </a:moveTo>
                <a:lnTo>
                  <a:pt x="3141848" y="0"/>
                </a:lnTo>
                <a:lnTo>
                  <a:pt x="3141848" y="3255718"/>
                </a:lnTo>
                <a:lnTo>
                  <a:pt x="660846" y="3255718"/>
                </a:lnTo>
                <a:lnTo>
                  <a:pt x="660846" y="2537937"/>
                </a:lnTo>
                <a:lnTo>
                  <a:pt x="0" y="2537938"/>
                </a:lnTo>
                <a:lnTo>
                  <a:pt x="0" y="0"/>
                </a:lnTo>
                <a:close/>
              </a:path>
            </a:pathLst>
          </a:custGeom>
          <a:solidFill>
            <a:srgbClr val="00B0F0">
              <a:alpha val="64000"/>
            </a:srgbClr>
          </a:solidFill>
          <a:ln w="9525">
            <a:noFill/>
          </a:ln>
        </p:spPr>
        <p:txBody>
          <a:bodyPr anchor="ctr"/>
          <a:p>
            <a:pPr algn="ctr"/>
            <a:endParaRPr lang="zh-CN" altLang="en-US" dirty="0">
              <a:solidFill>
                <a:srgbClr val="FFFFFF"/>
              </a:solidFill>
              <a:latin typeface="Calibri" panose="020F0502020204030204" pitchFamily="2" charset="0"/>
            </a:endParaRPr>
          </a:p>
        </p:txBody>
      </p:sp>
      <p:sp>
        <p:nvSpPr>
          <p:cNvPr id="4101" name="任意多边形 53"/>
          <p:cNvSpPr/>
          <p:nvPr/>
        </p:nvSpPr>
        <p:spPr>
          <a:xfrm rot="2700000">
            <a:off x="3048000" y="2543175"/>
            <a:ext cx="1714500" cy="1714500"/>
          </a:xfrm>
          <a:custGeom>
            <a:avLst/>
            <a:gdLst>
              <a:gd name="txL" fmla="*/ 0 w 1714500"/>
              <a:gd name="txT" fmla="*/ 0 h 1714500"/>
              <a:gd name="txR" fmla="*/ 1714500 w 1714500"/>
              <a:gd name="txB" fmla="*/ 1714500 h 1714500"/>
            </a:gdLst>
            <a:ahLst/>
            <a:cxnLst>
              <a:cxn ang="0">
                <a:pos x="0" y="0"/>
              </a:cxn>
              <a:cxn ang="0">
                <a:pos x="1053654" y="0"/>
              </a:cxn>
              <a:cxn ang="0">
                <a:pos x="1053654" y="717780"/>
              </a:cxn>
              <a:cxn ang="0">
                <a:pos x="1714500" y="717780"/>
              </a:cxn>
              <a:cxn ang="0">
                <a:pos x="1714500" y="1714500"/>
              </a:cxn>
              <a:cxn ang="0">
                <a:pos x="0" y="1714499"/>
              </a:cxn>
              <a:cxn ang="0">
                <a:pos x="0" y="0"/>
              </a:cxn>
            </a:cxnLst>
            <a:rect l="txL" t="txT" r="txR" b="txB"/>
            <a:pathLst>
              <a:path w="1714500" h="1714500">
                <a:moveTo>
                  <a:pt x="0" y="0"/>
                </a:moveTo>
                <a:lnTo>
                  <a:pt x="1053654" y="0"/>
                </a:lnTo>
                <a:lnTo>
                  <a:pt x="1053654" y="717780"/>
                </a:lnTo>
                <a:lnTo>
                  <a:pt x="1714500" y="717780"/>
                </a:lnTo>
                <a:lnTo>
                  <a:pt x="1714500" y="1714500"/>
                </a:lnTo>
                <a:lnTo>
                  <a:pt x="0" y="1714499"/>
                </a:lnTo>
                <a:lnTo>
                  <a:pt x="0" y="0"/>
                </a:lnTo>
                <a:close/>
              </a:path>
            </a:pathLst>
          </a:custGeom>
          <a:solidFill>
            <a:srgbClr val="00B0F0">
              <a:alpha val="64000"/>
            </a:srgbClr>
          </a:solidFill>
          <a:ln w="9525">
            <a:noFill/>
          </a:ln>
        </p:spPr>
        <p:txBody>
          <a:bodyPr anchor="ctr"/>
          <a:p>
            <a:pPr algn="ctr"/>
            <a:endParaRPr lang="zh-CN" altLang="en-US" dirty="0">
              <a:solidFill>
                <a:srgbClr val="FFFFFF"/>
              </a:solidFill>
              <a:latin typeface="Calibri" panose="020F0502020204030204" pitchFamily="2" charset="0"/>
            </a:endParaRPr>
          </a:p>
        </p:txBody>
      </p:sp>
      <p:sp>
        <p:nvSpPr>
          <p:cNvPr id="4102" name="文本框 33"/>
          <p:cNvSpPr txBox="1"/>
          <p:nvPr/>
        </p:nvSpPr>
        <p:spPr>
          <a:xfrm>
            <a:off x="3554413" y="3148013"/>
            <a:ext cx="701675" cy="579437"/>
          </a:xfrm>
          <a:prstGeom prst="rect">
            <a:avLst/>
          </a:prstGeom>
          <a:noFill/>
          <a:ln w="9525">
            <a:noFill/>
          </a:ln>
        </p:spPr>
        <p:txBody>
          <a:bodyPr>
            <a:spAutoFit/>
          </a:bodyPr>
          <a:p>
            <a:pPr algn="ctr"/>
            <a:r>
              <a:rPr lang="en-US" altLang="zh-CN" sz="3200" dirty="0">
                <a:solidFill>
                  <a:schemeClr val="bg1"/>
                </a:solidFill>
                <a:latin typeface="方正正准黑简体"/>
                <a:ea typeface="方正正准黑简体"/>
              </a:rPr>
              <a:t>1</a:t>
            </a:r>
            <a:endParaRPr lang="en-US" altLang="zh-CN" sz="3200" dirty="0">
              <a:solidFill>
                <a:schemeClr val="bg1"/>
              </a:solidFill>
              <a:latin typeface="方正正准黑简体"/>
              <a:ea typeface="方正正准黑简体"/>
            </a:endParaRPr>
          </a:p>
        </p:txBody>
      </p:sp>
      <p:grpSp>
        <p:nvGrpSpPr>
          <p:cNvPr id="4103" name="组合 45"/>
          <p:cNvGrpSpPr/>
          <p:nvPr/>
        </p:nvGrpSpPr>
        <p:grpSpPr>
          <a:xfrm>
            <a:off x="7875588" y="0"/>
            <a:ext cx="804862" cy="2490788"/>
            <a:chOff x="0" y="0"/>
            <a:chExt cx="804359" cy="2490348"/>
          </a:xfrm>
        </p:grpSpPr>
        <p:sp>
          <p:nvSpPr>
            <p:cNvPr id="4104" name="任意多边形 32"/>
            <p:cNvSpPr/>
            <p:nvPr/>
          </p:nvSpPr>
          <p:spPr>
            <a:xfrm>
              <a:off x="91995" y="0"/>
              <a:ext cx="620369" cy="2490348"/>
            </a:xfrm>
            <a:custGeom>
              <a:avLst/>
              <a:gdLst>
                <a:gd name="txL" fmla="*/ 0 w 620369"/>
                <a:gd name="txT" fmla="*/ 0 h 2490348"/>
                <a:gd name="txR" fmla="*/ 620369 w 620369"/>
                <a:gd name="txB" fmla="*/ 2490348 h 2490348"/>
              </a:gdLst>
              <a:ahLst/>
              <a:cxnLst>
                <a:cxn ang="0">
                  <a:pos x="2127" y="2486864"/>
                </a:cxn>
                <a:cxn ang="0">
                  <a:pos x="2127" y="2490348"/>
                </a:cxn>
                <a:cxn ang="0">
                  <a:pos x="0" y="2490348"/>
                </a:cxn>
                <a:cxn ang="0">
                  <a:pos x="0" y="0"/>
                </a:cxn>
                <a:cxn ang="0">
                  <a:pos x="620369" y="0"/>
                </a:cxn>
                <a:cxn ang="0">
                  <a:pos x="620369" y="1423545"/>
                </a:cxn>
                <a:cxn ang="0">
                  <a:pos x="620369" y="1649413"/>
                </a:cxn>
                <a:cxn ang="0">
                  <a:pos x="620369" y="2490348"/>
                </a:cxn>
                <a:cxn ang="0">
                  <a:pos x="310185" y="1982401"/>
                </a:cxn>
                <a:cxn ang="0">
                  <a:pos x="2127" y="2486864"/>
                </a:cxn>
                <a:cxn ang="0">
                  <a:pos x="2127" y="1649413"/>
                </a:cxn>
                <a:cxn ang="0">
                  <a:pos x="0" y="1649413"/>
                </a:cxn>
              </a:cxnLst>
              <a:rect l="txL" t="txT" r="txR" b="txB"/>
              <a:pathLst>
                <a:path w="620369" h="2490348">
                  <a:moveTo>
                    <a:pt x="2127" y="2486865"/>
                  </a:moveTo>
                  <a:lnTo>
                    <a:pt x="2127" y="2490348"/>
                  </a:lnTo>
                  <a:lnTo>
                    <a:pt x="0" y="2490348"/>
                  </a:lnTo>
                  <a:close/>
                  <a:moveTo>
                    <a:pt x="0" y="0"/>
                  </a:moveTo>
                  <a:lnTo>
                    <a:pt x="620369" y="0"/>
                  </a:lnTo>
                  <a:lnTo>
                    <a:pt x="620369" y="1423545"/>
                  </a:lnTo>
                  <a:lnTo>
                    <a:pt x="620369" y="1649413"/>
                  </a:lnTo>
                  <a:lnTo>
                    <a:pt x="620369" y="2490348"/>
                  </a:lnTo>
                  <a:lnTo>
                    <a:pt x="310185" y="1982401"/>
                  </a:lnTo>
                  <a:lnTo>
                    <a:pt x="2127" y="2486865"/>
                  </a:lnTo>
                  <a:lnTo>
                    <a:pt x="2127" y="1649413"/>
                  </a:lnTo>
                  <a:lnTo>
                    <a:pt x="0" y="1649413"/>
                  </a:lnTo>
                  <a:close/>
                </a:path>
              </a:pathLst>
            </a:custGeom>
            <a:solidFill>
              <a:srgbClr val="00B0F0"/>
            </a:solidFill>
            <a:ln w="9525">
              <a:noFill/>
            </a:ln>
          </p:spPr>
          <p:txBody>
            <a:bodyPr anchor="ctr"/>
            <a:p>
              <a:pPr algn="ctr"/>
              <a:endParaRPr lang="zh-CN" altLang="en-US" dirty="0">
                <a:solidFill>
                  <a:srgbClr val="FFFFFF"/>
                </a:solidFill>
                <a:latin typeface="Calibri" panose="020F0502020204030204" pitchFamily="2" charset="0"/>
              </a:endParaRPr>
            </a:p>
          </p:txBody>
        </p:sp>
        <p:sp>
          <p:nvSpPr>
            <p:cNvPr id="4105" name="文本框 34"/>
            <p:cNvSpPr txBox="1"/>
            <p:nvPr/>
          </p:nvSpPr>
          <p:spPr>
            <a:xfrm>
              <a:off x="0" y="1438021"/>
              <a:ext cx="804359" cy="641237"/>
            </a:xfrm>
            <a:prstGeom prst="rect">
              <a:avLst/>
            </a:prstGeom>
            <a:noFill/>
            <a:ln w="9525">
              <a:noFill/>
            </a:ln>
          </p:spPr>
          <p:txBody>
            <a:bodyPr>
              <a:spAutoFit/>
            </a:bodyPr>
            <a:p>
              <a:pPr algn="ctr"/>
              <a:r>
                <a:rPr lang="en-US" altLang="zh-CN" sz="3600" dirty="0">
                  <a:solidFill>
                    <a:schemeClr val="bg1"/>
                  </a:solidFill>
                  <a:latin typeface="方正正准黑简体"/>
                  <a:ea typeface="方正正准黑简体"/>
                </a:rPr>
                <a:t>01</a:t>
              </a:r>
              <a:endParaRPr lang="zh-CN" altLang="en-US" sz="3600" dirty="0">
                <a:solidFill>
                  <a:schemeClr val="bg1"/>
                </a:solidFill>
                <a:latin typeface="方正正准黑简体"/>
                <a:ea typeface="方正正准黑简体"/>
              </a:endParaRPr>
            </a:p>
          </p:txBody>
        </p:sp>
      </p:grpSp>
      <p:grpSp>
        <p:nvGrpSpPr>
          <p:cNvPr id="4106" name="组合 48"/>
          <p:cNvGrpSpPr/>
          <p:nvPr/>
        </p:nvGrpSpPr>
        <p:grpSpPr>
          <a:xfrm>
            <a:off x="8734425" y="0"/>
            <a:ext cx="803275" cy="1649413"/>
            <a:chOff x="0" y="0"/>
            <a:chExt cx="804359" cy="1649415"/>
          </a:xfrm>
        </p:grpSpPr>
        <p:sp>
          <p:nvSpPr>
            <p:cNvPr id="4107" name="任意多边形 42"/>
            <p:cNvSpPr/>
            <p:nvPr/>
          </p:nvSpPr>
          <p:spPr>
            <a:xfrm>
              <a:off x="91996" y="0"/>
              <a:ext cx="620369" cy="1649415"/>
            </a:xfrm>
            <a:custGeom>
              <a:avLst/>
              <a:gdLst>
                <a:gd name="txL" fmla="*/ 0 w 620369"/>
                <a:gd name="txT" fmla="*/ 0 h 1649415"/>
                <a:gd name="txR" fmla="*/ 620369 w 620369"/>
                <a:gd name="txB" fmla="*/ 1649415 h 1649415"/>
              </a:gdLst>
              <a:ahLst/>
              <a:cxnLst>
                <a:cxn ang="0">
                  <a:pos x="2127" y="1645932"/>
                </a:cxn>
                <a:cxn ang="0">
                  <a:pos x="2127" y="1649415"/>
                </a:cxn>
                <a:cxn ang="0">
                  <a:pos x="0" y="1649415"/>
                </a:cxn>
                <a:cxn ang="0">
                  <a:pos x="0" y="0"/>
                </a:cxn>
                <a:cxn ang="0">
                  <a:pos x="620369" y="0"/>
                </a:cxn>
                <a:cxn ang="0">
                  <a:pos x="620369" y="286127"/>
                </a:cxn>
                <a:cxn ang="0">
                  <a:pos x="620369" y="533403"/>
                </a:cxn>
                <a:cxn ang="0">
                  <a:pos x="620369" y="582612"/>
                </a:cxn>
                <a:cxn ang="0">
                  <a:pos x="620369" y="819529"/>
                </a:cxn>
                <a:cxn ang="0">
                  <a:pos x="620369" y="1649415"/>
                </a:cxn>
                <a:cxn ang="0">
                  <a:pos x="310185" y="1141468"/>
                </a:cxn>
                <a:cxn ang="0">
                  <a:pos x="2127" y="1645932"/>
                </a:cxn>
                <a:cxn ang="0">
                  <a:pos x="2127" y="819529"/>
                </a:cxn>
                <a:cxn ang="0">
                  <a:pos x="0" y="819529"/>
                </a:cxn>
                <a:cxn ang="0">
                  <a:pos x="0" y="533403"/>
                </a:cxn>
                <a:cxn ang="0">
                  <a:pos x="0" y="286127"/>
                </a:cxn>
              </a:cxnLst>
              <a:rect l="txL" t="txT" r="txR" b="txB"/>
              <a:pathLst>
                <a:path w="620369" h="1649415">
                  <a:moveTo>
                    <a:pt x="2127" y="1645932"/>
                  </a:moveTo>
                  <a:lnTo>
                    <a:pt x="2127" y="1649415"/>
                  </a:lnTo>
                  <a:lnTo>
                    <a:pt x="0" y="1649415"/>
                  </a:lnTo>
                  <a:close/>
                  <a:moveTo>
                    <a:pt x="0" y="0"/>
                  </a:moveTo>
                  <a:lnTo>
                    <a:pt x="620369" y="0"/>
                  </a:lnTo>
                  <a:lnTo>
                    <a:pt x="620369" y="286127"/>
                  </a:lnTo>
                  <a:lnTo>
                    <a:pt x="620369" y="533403"/>
                  </a:lnTo>
                  <a:lnTo>
                    <a:pt x="620369" y="582612"/>
                  </a:lnTo>
                  <a:lnTo>
                    <a:pt x="620369" y="819529"/>
                  </a:lnTo>
                  <a:lnTo>
                    <a:pt x="620369" y="1649415"/>
                  </a:lnTo>
                  <a:lnTo>
                    <a:pt x="310185" y="1141468"/>
                  </a:lnTo>
                  <a:lnTo>
                    <a:pt x="2127" y="1645932"/>
                  </a:lnTo>
                  <a:lnTo>
                    <a:pt x="2127" y="819529"/>
                  </a:lnTo>
                  <a:lnTo>
                    <a:pt x="0" y="819529"/>
                  </a:lnTo>
                  <a:lnTo>
                    <a:pt x="0" y="533403"/>
                  </a:lnTo>
                  <a:lnTo>
                    <a:pt x="0" y="286127"/>
                  </a:lnTo>
                  <a:close/>
                </a:path>
              </a:pathLst>
            </a:custGeom>
            <a:solidFill>
              <a:schemeClr val="bg1"/>
            </a:solidFill>
            <a:ln w="9525">
              <a:noFill/>
            </a:ln>
          </p:spPr>
          <p:txBody>
            <a:bodyPr anchor="ctr"/>
            <a:p>
              <a:pPr algn="ctr"/>
              <a:endParaRPr lang="zh-CN" altLang="en-US" dirty="0">
                <a:solidFill>
                  <a:srgbClr val="FFFFFF"/>
                </a:solidFill>
                <a:latin typeface="Calibri" panose="020F0502020204030204" pitchFamily="2" charset="0"/>
              </a:endParaRPr>
            </a:p>
          </p:txBody>
        </p:sp>
        <p:sp>
          <p:nvSpPr>
            <p:cNvPr id="4108" name="文本框 35"/>
            <p:cNvSpPr txBox="1"/>
            <p:nvPr/>
          </p:nvSpPr>
          <p:spPr>
            <a:xfrm>
              <a:off x="0" y="598488"/>
              <a:ext cx="804359" cy="641351"/>
            </a:xfrm>
            <a:prstGeom prst="rect">
              <a:avLst/>
            </a:prstGeom>
            <a:noFill/>
            <a:ln w="9525">
              <a:noFill/>
            </a:ln>
          </p:spPr>
          <p:txBody>
            <a:bodyPr>
              <a:spAutoFit/>
            </a:bodyPr>
            <a:p>
              <a:pPr algn="ctr"/>
              <a:r>
                <a:rPr lang="en-US" altLang="zh-CN" sz="3600" dirty="0">
                  <a:effectLst>
                    <a:outerShdw blurRad="38100" dist="38100" dir="2700000">
                      <a:srgbClr val="FFFFFF"/>
                    </a:outerShdw>
                  </a:effectLst>
                  <a:latin typeface="方正正准黑简体"/>
                  <a:ea typeface="方正正准黑简体"/>
                </a:rPr>
                <a:t>02</a:t>
              </a:r>
              <a:endParaRPr lang="zh-CN" altLang="en-US" sz="3600" dirty="0">
                <a:effectLst>
                  <a:outerShdw blurRad="38100" dist="38100" dir="2700000">
                    <a:srgbClr val="FFFFFF"/>
                  </a:outerShdw>
                </a:effectLst>
                <a:latin typeface="方正正准黑简体"/>
                <a:ea typeface="方正正准黑简体"/>
              </a:endParaRPr>
            </a:p>
          </p:txBody>
        </p:sp>
      </p:grpSp>
      <p:grpSp>
        <p:nvGrpSpPr>
          <p:cNvPr id="4109" name="组合 47"/>
          <p:cNvGrpSpPr/>
          <p:nvPr/>
        </p:nvGrpSpPr>
        <p:grpSpPr>
          <a:xfrm>
            <a:off x="9588500" y="0"/>
            <a:ext cx="803275" cy="1649413"/>
            <a:chOff x="0" y="0"/>
            <a:chExt cx="804359" cy="1649415"/>
          </a:xfrm>
        </p:grpSpPr>
        <p:sp>
          <p:nvSpPr>
            <p:cNvPr id="4110" name="任意多边形 43"/>
            <p:cNvSpPr/>
            <p:nvPr/>
          </p:nvSpPr>
          <p:spPr>
            <a:xfrm>
              <a:off x="91996" y="0"/>
              <a:ext cx="620369" cy="1649415"/>
            </a:xfrm>
            <a:custGeom>
              <a:avLst/>
              <a:gdLst>
                <a:gd name="txL" fmla="*/ 0 w 620369"/>
                <a:gd name="txT" fmla="*/ 0 h 1649415"/>
                <a:gd name="txR" fmla="*/ 620369 w 620369"/>
                <a:gd name="txB" fmla="*/ 1649415 h 1649415"/>
              </a:gdLst>
              <a:ahLst/>
              <a:cxnLst>
                <a:cxn ang="0">
                  <a:pos x="2127" y="1645932"/>
                </a:cxn>
                <a:cxn ang="0">
                  <a:pos x="2127" y="1649415"/>
                </a:cxn>
                <a:cxn ang="0">
                  <a:pos x="0" y="1649415"/>
                </a:cxn>
                <a:cxn ang="0">
                  <a:pos x="0" y="0"/>
                </a:cxn>
                <a:cxn ang="0">
                  <a:pos x="620369" y="0"/>
                </a:cxn>
                <a:cxn ang="0">
                  <a:pos x="620369" y="286127"/>
                </a:cxn>
                <a:cxn ang="0">
                  <a:pos x="620369" y="533403"/>
                </a:cxn>
                <a:cxn ang="0">
                  <a:pos x="620369" y="582612"/>
                </a:cxn>
                <a:cxn ang="0">
                  <a:pos x="620369" y="819529"/>
                </a:cxn>
                <a:cxn ang="0">
                  <a:pos x="620369" y="1649415"/>
                </a:cxn>
                <a:cxn ang="0">
                  <a:pos x="310185" y="1141468"/>
                </a:cxn>
                <a:cxn ang="0">
                  <a:pos x="2127" y="1645932"/>
                </a:cxn>
                <a:cxn ang="0">
                  <a:pos x="2127" y="819529"/>
                </a:cxn>
                <a:cxn ang="0">
                  <a:pos x="0" y="819529"/>
                </a:cxn>
                <a:cxn ang="0">
                  <a:pos x="0" y="533403"/>
                </a:cxn>
                <a:cxn ang="0">
                  <a:pos x="0" y="286127"/>
                </a:cxn>
              </a:cxnLst>
              <a:rect l="txL" t="txT" r="txR" b="txB"/>
              <a:pathLst>
                <a:path w="620369" h="1649415">
                  <a:moveTo>
                    <a:pt x="2127" y="1645932"/>
                  </a:moveTo>
                  <a:lnTo>
                    <a:pt x="2127" y="1649415"/>
                  </a:lnTo>
                  <a:lnTo>
                    <a:pt x="0" y="1649415"/>
                  </a:lnTo>
                  <a:close/>
                  <a:moveTo>
                    <a:pt x="0" y="0"/>
                  </a:moveTo>
                  <a:lnTo>
                    <a:pt x="620369" y="0"/>
                  </a:lnTo>
                  <a:lnTo>
                    <a:pt x="620369" y="286127"/>
                  </a:lnTo>
                  <a:lnTo>
                    <a:pt x="620369" y="533403"/>
                  </a:lnTo>
                  <a:lnTo>
                    <a:pt x="620369" y="582612"/>
                  </a:lnTo>
                  <a:lnTo>
                    <a:pt x="620369" y="819529"/>
                  </a:lnTo>
                  <a:lnTo>
                    <a:pt x="620369" y="1649415"/>
                  </a:lnTo>
                  <a:lnTo>
                    <a:pt x="310185" y="1141468"/>
                  </a:lnTo>
                  <a:lnTo>
                    <a:pt x="2127" y="1645932"/>
                  </a:lnTo>
                  <a:lnTo>
                    <a:pt x="2127" y="819529"/>
                  </a:lnTo>
                  <a:lnTo>
                    <a:pt x="0" y="819529"/>
                  </a:lnTo>
                  <a:lnTo>
                    <a:pt x="0" y="533403"/>
                  </a:lnTo>
                  <a:lnTo>
                    <a:pt x="0" y="286127"/>
                  </a:lnTo>
                  <a:close/>
                </a:path>
              </a:pathLst>
            </a:custGeom>
            <a:solidFill>
              <a:schemeClr val="bg1"/>
            </a:solidFill>
            <a:ln w="9525">
              <a:noFill/>
            </a:ln>
          </p:spPr>
          <p:txBody>
            <a:bodyPr anchor="ctr"/>
            <a:p>
              <a:pPr algn="ctr"/>
              <a:endParaRPr lang="zh-CN" altLang="en-US" dirty="0">
                <a:solidFill>
                  <a:srgbClr val="FFFFFF"/>
                </a:solidFill>
                <a:latin typeface="Calibri" panose="020F0502020204030204" pitchFamily="2" charset="0"/>
              </a:endParaRPr>
            </a:p>
          </p:txBody>
        </p:sp>
        <p:sp>
          <p:nvSpPr>
            <p:cNvPr id="4111" name="文本框 36"/>
            <p:cNvSpPr txBox="1"/>
            <p:nvPr/>
          </p:nvSpPr>
          <p:spPr>
            <a:xfrm>
              <a:off x="0" y="598488"/>
              <a:ext cx="804359" cy="641351"/>
            </a:xfrm>
            <a:prstGeom prst="rect">
              <a:avLst/>
            </a:prstGeom>
            <a:noFill/>
            <a:ln w="9525">
              <a:noFill/>
            </a:ln>
          </p:spPr>
          <p:txBody>
            <a:bodyPr>
              <a:spAutoFit/>
            </a:bodyPr>
            <a:p>
              <a:pPr algn="ctr"/>
              <a:r>
                <a:rPr lang="en-US" altLang="zh-CN" sz="3600" dirty="0">
                  <a:effectLst>
                    <a:outerShdw blurRad="38100" dist="38100" dir="2700000">
                      <a:srgbClr val="FFFFFF"/>
                    </a:outerShdw>
                  </a:effectLst>
                  <a:latin typeface="方正正准黑简体"/>
                  <a:ea typeface="方正正准黑简体"/>
                </a:rPr>
                <a:t>03</a:t>
              </a:r>
              <a:endParaRPr lang="zh-CN" altLang="en-US" sz="3600" dirty="0">
                <a:effectLst>
                  <a:outerShdw blurRad="38100" dist="38100" dir="2700000">
                    <a:srgbClr val="FFFFFF"/>
                  </a:outerShdw>
                </a:effectLst>
                <a:latin typeface="方正正准黑简体"/>
                <a:ea typeface="方正正准黑简体"/>
              </a:endParaRPr>
            </a:p>
          </p:txBody>
        </p:sp>
      </p:grpSp>
      <p:grpSp>
        <p:nvGrpSpPr>
          <p:cNvPr id="4112" name="组合 46"/>
          <p:cNvGrpSpPr/>
          <p:nvPr/>
        </p:nvGrpSpPr>
        <p:grpSpPr>
          <a:xfrm>
            <a:off x="10428288" y="0"/>
            <a:ext cx="804862" cy="1649413"/>
            <a:chOff x="0" y="0"/>
            <a:chExt cx="804359" cy="1649415"/>
          </a:xfrm>
        </p:grpSpPr>
        <p:sp>
          <p:nvSpPr>
            <p:cNvPr id="4113" name="任意多边形 44"/>
            <p:cNvSpPr/>
            <p:nvPr/>
          </p:nvSpPr>
          <p:spPr>
            <a:xfrm>
              <a:off x="96330" y="0"/>
              <a:ext cx="620369" cy="1649415"/>
            </a:xfrm>
            <a:custGeom>
              <a:avLst/>
              <a:gdLst>
                <a:gd name="txL" fmla="*/ 0 w 620369"/>
                <a:gd name="txT" fmla="*/ 0 h 1649415"/>
                <a:gd name="txR" fmla="*/ 620369 w 620369"/>
                <a:gd name="txB" fmla="*/ 1649415 h 1649415"/>
              </a:gdLst>
              <a:ahLst/>
              <a:cxnLst>
                <a:cxn ang="0">
                  <a:pos x="2127" y="1645932"/>
                </a:cxn>
                <a:cxn ang="0">
                  <a:pos x="2127" y="1649415"/>
                </a:cxn>
                <a:cxn ang="0">
                  <a:pos x="0" y="1649415"/>
                </a:cxn>
                <a:cxn ang="0">
                  <a:pos x="0" y="0"/>
                </a:cxn>
                <a:cxn ang="0">
                  <a:pos x="620369" y="0"/>
                </a:cxn>
                <a:cxn ang="0">
                  <a:pos x="620369" y="286127"/>
                </a:cxn>
                <a:cxn ang="0">
                  <a:pos x="620369" y="533403"/>
                </a:cxn>
                <a:cxn ang="0">
                  <a:pos x="620369" y="582612"/>
                </a:cxn>
                <a:cxn ang="0">
                  <a:pos x="620369" y="819529"/>
                </a:cxn>
                <a:cxn ang="0">
                  <a:pos x="620369" y="1649415"/>
                </a:cxn>
                <a:cxn ang="0">
                  <a:pos x="310185" y="1141468"/>
                </a:cxn>
                <a:cxn ang="0">
                  <a:pos x="2127" y="1645932"/>
                </a:cxn>
                <a:cxn ang="0">
                  <a:pos x="2127" y="819529"/>
                </a:cxn>
                <a:cxn ang="0">
                  <a:pos x="0" y="819529"/>
                </a:cxn>
                <a:cxn ang="0">
                  <a:pos x="0" y="533403"/>
                </a:cxn>
                <a:cxn ang="0">
                  <a:pos x="0" y="286127"/>
                </a:cxn>
              </a:cxnLst>
              <a:rect l="txL" t="txT" r="txR" b="txB"/>
              <a:pathLst>
                <a:path w="620369" h="1649415">
                  <a:moveTo>
                    <a:pt x="2127" y="1645932"/>
                  </a:moveTo>
                  <a:lnTo>
                    <a:pt x="2127" y="1649415"/>
                  </a:lnTo>
                  <a:lnTo>
                    <a:pt x="0" y="1649415"/>
                  </a:lnTo>
                  <a:close/>
                  <a:moveTo>
                    <a:pt x="0" y="0"/>
                  </a:moveTo>
                  <a:lnTo>
                    <a:pt x="620369" y="0"/>
                  </a:lnTo>
                  <a:lnTo>
                    <a:pt x="620369" y="286127"/>
                  </a:lnTo>
                  <a:lnTo>
                    <a:pt x="620369" y="533403"/>
                  </a:lnTo>
                  <a:lnTo>
                    <a:pt x="620369" y="582612"/>
                  </a:lnTo>
                  <a:lnTo>
                    <a:pt x="620369" y="819529"/>
                  </a:lnTo>
                  <a:lnTo>
                    <a:pt x="620369" y="1649415"/>
                  </a:lnTo>
                  <a:lnTo>
                    <a:pt x="310185" y="1141468"/>
                  </a:lnTo>
                  <a:lnTo>
                    <a:pt x="2127" y="1645932"/>
                  </a:lnTo>
                  <a:lnTo>
                    <a:pt x="2127" y="819529"/>
                  </a:lnTo>
                  <a:lnTo>
                    <a:pt x="0" y="819529"/>
                  </a:lnTo>
                  <a:lnTo>
                    <a:pt x="0" y="533403"/>
                  </a:lnTo>
                  <a:lnTo>
                    <a:pt x="0" y="286127"/>
                  </a:lnTo>
                  <a:close/>
                </a:path>
              </a:pathLst>
            </a:custGeom>
            <a:solidFill>
              <a:schemeClr val="bg1"/>
            </a:solidFill>
            <a:ln w="9525">
              <a:noFill/>
            </a:ln>
          </p:spPr>
          <p:txBody>
            <a:bodyPr anchor="ctr"/>
            <a:p>
              <a:pPr algn="ctr"/>
              <a:endParaRPr lang="zh-CN" altLang="en-US" dirty="0">
                <a:solidFill>
                  <a:srgbClr val="FFFFFF"/>
                </a:solidFill>
                <a:latin typeface="Calibri" panose="020F0502020204030204" pitchFamily="2" charset="0"/>
              </a:endParaRPr>
            </a:p>
          </p:txBody>
        </p:sp>
        <p:sp>
          <p:nvSpPr>
            <p:cNvPr id="4114" name="文本框 37"/>
            <p:cNvSpPr txBox="1"/>
            <p:nvPr/>
          </p:nvSpPr>
          <p:spPr>
            <a:xfrm>
              <a:off x="0" y="598488"/>
              <a:ext cx="804359" cy="641351"/>
            </a:xfrm>
            <a:prstGeom prst="rect">
              <a:avLst/>
            </a:prstGeom>
            <a:noFill/>
            <a:ln w="9525">
              <a:noFill/>
            </a:ln>
          </p:spPr>
          <p:txBody>
            <a:bodyPr>
              <a:spAutoFit/>
            </a:bodyPr>
            <a:p>
              <a:pPr algn="ctr"/>
              <a:r>
                <a:rPr lang="en-US" altLang="zh-CN" sz="3600" dirty="0">
                  <a:effectLst>
                    <a:outerShdw blurRad="38100" dist="38100" dir="2700000">
                      <a:srgbClr val="FFFFFF"/>
                    </a:outerShdw>
                  </a:effectLst>
                  <a:latin typeface="方正正准黑简体"/>
                  <a:ea typeface="方正正准黑简体"/>
                </a:rPr>
                <a:t>04</a:t>
              </a:r>
              <a:endParaRPr lang="zh-CN" altLang="en-US" sz="3600" dirty="0">
                <a:effectLst>
                  <a:outerShdw blurRad="38100" dist="38100" dir="2700000">
                    <a:srgbClr val="FFFFFF"/>
                  </a:outerShdw>
                </a:effectLst>
                <a:latin typeface="方正正准黑简体"/>
                <a:ea typeface="方正正准黑简体"/>
              </a:endParaRPr>
            </a:p>
          </p:txBody>
        </p:sp>
      </p:grpSp>
      <p:sp>
        <p:nvSpPr>
          <p:cNvPr id="4115" name="文本框 56"/>
          <p:cNvSpPr txBox="1"/>
          <p:nvPr/>
        </p:nvSpPr>
        <p:spPr>
          <a:xfrm>
            <a:off x="4897438" y="2857500"/>
            <a:ext cx="3233737" cy="519113"/>
          </a:xfrm>
          <a:prstGeom prst="rect">
            <a:avLst/>
          </a:prstGeom>
          <a:noFill/>
          <a:ln w="9525">
            <a:noFill/>
          </a:ln>
        </p:spPr>
        <p:txBody>
          <a:bodyPr>
            <a:spAutoFit/>
          </a:bodyPr>
          <a:p>
            <a:pPr algn="ctr"/>
            <a:r>
              <a:rPr lang="zh-CN" altLang="en-US" sz="2800" dirty="0">
                <a:solidFill>
                  <a:srgbClr val="00417C"/>
                </a:solidFill>
                <a:latin typeface="Arial" panose="020B0604020202020204" pitchFamily="34" charset="0"/>
                <a:ea typeface="微软雅黑" panose="020B0503020204020204" pitchFamily="2" charset="-122"/>
              </a:rPr>
              <a:t>背景、项目意义</a:t>
            </a:r>
            <a:endParaRPr lang="zh-CN" altLang="en-US" sz="2800" dirty="0">
              <a:solidFill>
                <a:srgbClr val="00417C"/>
              </a:solidFill>
              <a:latin typeface="Arial" panose="020B0604020202020204" pitchFamily="34" charset="0"/>
              <a:ea typeface="微软雅黑" panose="020B0503020204020204" pitchFamily="2" charset="-122"/>
            </a:endParaRPr>
          </a:p>
        </p:txBody>
      </p:sp>
      <p:sp>
        <p:nvSpPr>
          <p:cNvPr id="4116" name="文本框 57"/>
          <p:cNvSpPr txBox="1"/>
          <p:nvPr/>
        </p:nvSpPr>
        <p:spPr>
          <a:xfrm>
            <a:off x="4403725" y="3447415"/>
            <a:ext cx="3999865" cy="460375"/>
          </a:xfrm>
          <a:prstGeom prst="rect">
            <a:avLst/>
          </a:prstGeom>
          <a:noFill/>
          <a:ln w="9525">
            <a:noFill/>
          </a:ln>
        </p:spPr>
        <p:txBody>
          <a:bodyPr wrap="square">
            <a:spAutoFit/>
          </a:bodyPr>
          <a:p>
            <a:pPr algn="ctr"/>
            <a:r>
              <a:rPr lang="zh-CN" altLang="en-US" sz="2400" dirty="0">
                <a:solidFill>
                  <a:schemeClr val="bg1"/>
                </a:solidFill>
                <a:latin typeface="楷体" panose="02010609060101010101" pitchFamily="1" charset="-122"/>
                <a:ea typeface="楷体" panose="02010609060101010101" pitchFamily="1" charset="-122"/>
              </a:rPr>
              <a:t>温州乐图游乐设备有限公司</a:t>
            </a:r>
            <a:endParaRPr lang="zh-CN" altLang="en-US" sz="2400" dirty="0">
              <a:solidFill>
                <a:schemeClr val="bg1"/>
              </a:solidFill>
              <a:latin typeface="楷体" panose="02010609060101010101" pitchFamily="1" charset="-122"/>
              <a:ea typeface="楷体" panose="02010609060101010101" pitchFamily="1" charset="-122"/>
            </a:endParaRPr>
          </a:p>
        </p:txBody>
      </p:sp>
      <p:grpSp>
        <p:nvGrpSpPr>
          <p:cNvPr id="4117" name="组合 64"/>
          <p:cNvGrpSpPr/>
          <p:nvPr/>
        </p:nvGrpSpPr>
        <p:grpSpPr>
          <a:xfrm>
            <a:off x="6070600" y="4722813"/>
            <a:ext cx="666750" cy="257175"/>
            <a:chOff x="0" y="0"/>
            <a:chExt cx="666885" cy="255947"/>
          </a:xfrm>
        </p:grpSpPr>
        <p:sp>
          <p:nvSpPr>
            <p:cNvPr id="4118" name="任意多边形 62"/>
            <p:cNvSpPr/>
            <p:nvPr/>
          </p:nvSpPr>
          <p:spPr>
            <a:xfrm>
              <a:off x="0" y="0"/>
              <a:ext cx="255947" cy="255947"/>
            </a:xfrm>
            <a:custGeom>
              <a:avLst/>
              <a:gdLst>
                <a:gd name="txL" fmla="*/ 0 w 353944"/>
                <a:gd name="txT" fmla="*/ 0 h 353944"/>
                <a:gd name="txR" fmla="*/ 353944 w 353944"/>
                <a:gd name="txB" fmla="*/ 353944 h 353944"/>
              </a:gdLst>
              <a:ahLst/>
              <a:cxnLst>
                <a:cxn ang="0">
                  <a:pos x="127973" y="22063"/>
                </a:cxn>
                <a:cxn ang="0">
                  <a:pos x="22063" y="127973"/>
                </a:cxn>
                <a:cxn ang="0">
                  <a:pos x="127973" y="233882"/>
                </a:cxn>
                <a:cxn ang="0">
                  <a:pos x="233882" y="127973"/>
                </a:cxn>
                <a:cxn ang="0">
                  <a:pos x="127973" y="22063"/>
                </a:cxn>
                <a:cxn ang="0">
                  <a:pos x="127974" y="0"/>
                </a:cxn>
                <a:cxn ang="0">
                  <a:pos x="255947" y="127974"/>
                </a:cxn>
                <a:cxn ang="0">
                  <a:pos x="127974" y="255947"/>
                </a:cxn>
                <a:cxn ang="0">
                  <a:pos x="0" y="127974"/>
                </a:cxn>
                <a:cxn ang="0">
                  <a:pos x="127974" y="0"/>
                </a:cxn>
              </a:cxnLst>
              <a:rect l="txL" t="txT" r="txR" b="txB"/>
              <a:pathLst>
                <a:path w="353944" h="353944">
                  <a:moveTo>
                    <a:pt x="176971" y="30511"/>
                  </a:moveTo>
                  <a:cubicBezTo>
                    <a:pt x="96083" y="30511"/>
                    <a:pt x="30511" y="96083"/>
                    <a:pt x="30511" y="176971"/>
                  </a:cubicBezTo>
                  <a:cubicBezTo>
                    <a:pt x="30511" y="257859"/>
                    <a:pt x="96083" y="323431"/>
                    <a:pt x="176971" y="323431"/>
                  </a:cubicBezTo>
                  <a:cubicBezTo>
                    <a:pt x="257859" y="323431"/>
                    <a:pt x="323431" y="257859"/>
                    <a:pt x="323431" y="176971"/>
                  </a:cubicBezTo>
                  <a:cubicBezTo>
                    <a:pt x="323431" y="96083"/>
                    <a:pt x="257859" y="30511"/>
                    <a:pt x="176971" y="30511"/>
                  </a:cubicBezTo>
                  <a:close/>
                  <a:moveTo>
                    <a:pt x="176972" y="0"/>
                  </a:moveTo>
                  <a:cubicBezTo>
                    <a:pt x="274711" y="0"/>
                    <a:pt x="353944" y="79233"/>
                    <a:pt x="353944" y="176972"/>
                  </a:cubicBezTo>
                  <a:cubicBezTo>
                    <a:pt x="353944" y="274711"/>
                    <a:pt x="274711" y="353944"/>
                    <a:pt x="176972" y="353944"/>
                  </a:cubicBezTo>
                  <a:cubicBezTo>
                    <a:pt x="79233" y="353944"/>
                    <a:pt x="0" y="274711"/>
                    <a:pt x="0" y="176972"/>
                  </a:cubicBezTo>
                  <a:cubicBezTo>
                    <a:pt x="0" y="79233"/>
                    <a:pt x="79233" y="0"/>
                    <a:pt x="176972" y="0"/>
                  </a:cubicBezTo>
                  <a:close/>
                </a:path>
              </a:pathLst>
            </a:custGeom>
            <a:solidFill>
              <a:schemeClr val="bg1"/>
            </a:solidFill>
            <a:ln w="9525">
              <a:noFill/>
            </a:ln>
          </p:spPr>
          <p:txBody>
            <a:bodyPr anchor="ctr"/>
            <a:p>
              <a:pPr algn="ctr"/>
              <a:endParaRPr lang="zh-CN" altLang="en-US" dirty="0">
                <a:solidFill>
                  <a:srgbClr val="FFFFFF"/>
                </a:solidFill>
                <a:latin typeface="Calibri" panose="020F0502020204030204" pitchFamily="2" charset="0"/>
              </a:endParaRPr>
            </a:p>
          </p:txBody>
        </p:sp>
        <p:sp>
          <p:nvSpPr>
            <p:cNvPr id="4119" name="椭圆 61"/>
            <p:cNvSpPr/>
            <p:nvPr/>
          </p:nvSpPr>
          <p:spPr>
            <a:xfrm>
              <a:off x="410939" y="0"/>
              <a:ext cx="255946" cy="255946"/>
            </a:xfrm>
            <a:prstGeom prst="ellipse">
              <a:avLst/>
            </a:prstGeom>
            <a:solidFill>
              <a:schemeClr val="bg1"/>
            </a:solidFill>
            <a:ln w="9525">
              <a:noFill/>
            </a:ln>
          </p:spPr>
          <p:txBody>
            <a:bodyPr anchor="ctr"/>
            <a:p>
              <a:pPr algn="ctr"/>
              <a:endParaRPr lang="zh-CN" altLang="en-US" dirty="0">
                <a:solidFill>
                  <a:srgbClr val="FFFFFF"/>
                </a:solidFill>
                <a:latin typeface="Calibri" panose="020F0502020204030204" pitchFamily="2" charset="0"/>
              </a:endParaRPr>
            </a:p>
          </p:txBody>
        </p:sp>
      </p:grpSp>
      <p:sp>
        <p:nvSpPr>
          <p:cNvPr id="4120" name="矩形 65"/>
          <p:cNvSpPr/>
          <p:nvPr/>
        </p:nvSpPr>
        <p:spPr>
          <a:xfrm>
            <a:off x="-19050" y="6076950"/>
            <a:ext cx="12230100" cy="781050"/>
          </a:xfrm>
          <a:prstGeom prst="rect">
            <a:avLst/>
          </a:prstGeom>
          <a:solidFill>
            <a:srgbClr val="00B0F0"/>
          </a:solidFill>
          <a:ln w="9525">
            <a:noFill/>
          </a:ln>
        </p:spPr>
        <p:txBody>
          <a:bodyPr anchor="ctr"/>
          <a:p>
            <a:pPr algn="ctr"/>
            <a:endParaRPr lang="zh-CN" altLang="en-US" dirty="0">
              <a:solidFill>
                <a:srgbClr val="FFFFFF"/>
              </a:solidFill>
              <a:latin typeface="Calibri" panose="020F0502020204030204" pitchFamily="2" charset="0"/>
            </a:endParaRPr>
          </a:p>
        </p:txBody>
      </p:sp>
      <p:grpSp>
        <p:nvGrpSpPr>
          <p:cNvPr id="4121" name="组合 46"/>
          <p:cNvGrpSpPr/>
          <p:nvPr/>
        </p:nvGrpSpPr>
        <p:grpSpPr>
          <a:xfrm>
            <a:off x="11209338" y="0"/>
            <a:ext cx="804862" cy="1649413"/>
            <a:chOff x="0" y="0"/>
            <a:chExt cx="804359" cy="1649415"/>
          </a:xfrm>
        </p:grpSpPr>
        <p:sp>
          <p:nvSpPr>
            <p:cNvPr id="4122" name="任意多边形 44"/>
            <p:cNvSpPr/>
            <p:nvPr/>
          </p:nvSpPr>
          <p:spPr>
            <a:xfrm>
              <a:off x="96330" y="0"/>
              <a:ext cx="620369" cy="1649415"/>
            </a:xfrm>
            <a:custGeom>
              <a:avLst/>
              <a:gdLst>
                <a:gd name="txL" fmla="*/ 0 w 620369"/>
                <a:gd name="txT" fmla="*/ 0 h 1649415"/>
                <a:gd name="txR" fmla="*/ 620369 w 620369"/>
                <a:gd name="txB" fmla="*/ 1649415 h 1649415"/>
              </a:gdLst>
              <a:ahLst/>
              <a:cxnLst>
                <a:cxn ang="0">
                  <a:pos x="2127" y="1645932"/>
                </a:cxn>
                <a:cxn ang="0">
                  <a:pos x="2127" y="1649415"/>
                </a:cxn>
                <a:cxn ang="0">
                  <a:pos x="0" y="1649415"/>
                </a:cxn>
                <a:cxn ang="0">
                  <a:pos x="0" y="0"/>
                </a:cxn>
                <a:cxn ang="0">
                  <a:pos x="620369" y="0"/>
                </a:cxn>
                <a:cxn ang="0">
                  <a:pos x="620369" y="286127"/>
                </a:cxn>
                <a:cxn ang="0">
                  <a:pos x="620369" y="533403"/>
                </a:cxn>
                <a:cxn ang="0">
                  <a:pos x="620369" y="582612"/>
                </a:cxn>
                <a:cxn ang="0">
                  <a:pos x="620369" y="819529"/>
                </a:cxn>
                <a:cxn ang="0">
                  <a:pos x="620369" y="1649415"/>
                </a:cxn>
                <a:cxn ang="0">
                  <a:pos x="310185" y="1141468"/>
                </a:cxn>
                <a:cxn ang="0">
                  <a:pos x="2127" y="1645932"/>
                </a:cxn>
                <a:cxn ang="0">
                  <a:pos x="2127" y="819529"/>
                </a:cxn>
                <a:cxn ang="0">
                  <a:pos x="0" y="819529"/>
                </a:cxn>
                <a:cxn ang="0">
                  <a:pos x="0" y="533403"/>
                </a:cxn>
                <a:cxn ang="0">
                  <a:pos x="0" y="286127"/>
                </a:cxn>
              </a:cxnLst>
              <a:rect l="txL" t="txT" r="txR" b="txB"/>
              <a:pathLst>
                <a:path w="620369" h="1649415">
                  <a:moveTo>
                    <a:pt x="2127" y="1645932"/>
                  </a:moveTo>
                  <a:lnTo>
                    <a:pt x="2127" y="1649415"/>
                  </a:lnTo>
                  <a:lnTo>
                    <a:pt x="0" y="1649415"/>
                  </a:lnTo>
                  <a:close/>
                  <a:moveTo>
                    <a:pt x="0" y="0"/>
                  </a:moveTo>
                  <a:lnTo>
                    <a:pt x="620369" y="0"/>
                  </a:lnTo>
                  <a:lnTo>
                    <a:pt x="620369" y="286127"/>
                  </a:lnTo>
                  <a:lnTo>
                    <a:pt x="620369" y="533403"/>
                  </a:lnTo>
                  <a:lnTo>
                    <a:pt x="620369" y="582612"/>
                  </a:lnTo>
                  <a:lnTo>
                    <a:pt x="620369" y="819529"/>
                  </a:lnTo>
                  <a:lnTo>
                    <a:pt x="620369" y="1649415"/>
                  </a:lnTo>
                  <a:lnTo>
                    <a:pt x="310185" y="1141468"/>
                  </a:lnTo>
                  <a:lnTo>
                    <a:pt x="2127" y="1645932"/>
                  </a:lnTo>
                  <a:lnTo>
                    <a:pt x="2127" y="819529"/>
                  </a:lnTo>
                  <a:lnTo>
                    <a:pt x="0" y="819529"/>
                  </a:lnTo>
                  <a:lnTo>
                    <a:pt x="0" y="533403"/>
                  </a:lnTo>
                  <a:lnTo>
                    <a:pt x="0" y="286127"/>
                  </a:lnTo>
                  <a:close/>
                </a:path>
              </a:pathLst>
            </a:custGeom>
            <a:solidFill>
              <a:schemeClr val="bg1"/>
            </a:solidFill>
            <a:ln w="9525">
              <a:noFill/>
            </a:ln>
          </p:spPr>
          <p:txBody>
            <a:bodyPr anchor="ctr"/>
            <a:p>
              <a:pPr algn="ctr"/>
              <a:endParaRPr lang="zh-CN" altLang="en-US" dirty="0">
                <a:solidFill>
                  <a:srgbClr val="FFFFFF"/>
                </a:solidFill>
                <a:latin typeface="Calibri" panose="020F0502020204030204" pitchFamily="2" charset="0"/>
              </a:endParaRPr>
            </a:p>
          </p:txBody>
        </p:sp>
        <p:sp>
          <p:nvSpPr>
            <p:cNvPr id="4123" name="文本框 37"/>
            <p:cNvSpPr txBox="1"/>
            <p:nvPr/>
          </p:nvSpPr>
          <p:spPr>
            <a:xfrm>
              <a:off x="0" y="598488"/>
              <a:ext cx="804359" cy="641351"/>
            </a:xfrm>
            <a:prstGeom prst="rect">
              <a:avLst/>
            </a:prstGeom>
            <a:noFill/>
            <a:ln w="9525">
              <a:noFill/>
            </a:ln>
          </p:spPr>
          <p:txBody>
            <a:bodyPr>
              <a:spAutoFit/>
            </a:bodyPr>
            <a:p>
              <a:pPr algn="ctr"/>
              <a:r>
                <a:rPr lang="en-US" altLang="zh-CN" sz="3600" dirty="0">
                  <a:effectLst>
                    <a:outerShdw blurRad="38100" dist="38100" dir="2700000">
                      <a:srgbClr val="FFFFFF"/>
                    </a:outerShdw>
                  </a:effectLst>
                  <a:latin typeface="方正正准黑简体"/>
                  <a:ea typeface="方正正准黑简体"/>
                </a:rPr>
                <a:t>05</a:t>
              </a:r>
              <a:endParaRPr lang="zh-CN" altLang="en-US" sz="3600" dirty="0">
                <a:effectLst>
                  <a:outerShdw blurRad="38100" dist="38100" dir="2700000">
                    <a:srgbClr val="FFFFFF"/>
                  </a:outerShdw>
                </a:effectLst>
                <a:latin typeface="方正正准黑简体"/>
                <a:ea typeface="方正正准黑简体"/>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122" name="圆角矩形 5121"/>
          <p:cNvSpPr/>
          <p:nvPr/>
        </p:nvSpPr>
        <p:spPr>
          <a:xfrm>
            <a:off x="6396038" y="2813050"/>
            <a:ext cx="5492750" cy="3444875"/>
          </a:xfrm>
          <a:prstGeom prst="roundRect">
            <a:avLst>
              <a:gd name="adj" fmla="val 16667"/>
            </a:avLst>
          </a:prstGeom>
          <a:solidFill>
            <a:srgbClr val="FFFF99">
              <a:alpha val="100000"/>
            </a:srgbClr>
          </a:solidFill>
          <a:ln w="9525" cap="flat" cmpd="sng">
            <a:solidFill>
              <a:schemeClr val="tx1"/>
            </a:solidFill>
            <a:prstDash val="solid"/>
            <a:headEnd type="none" w="med" len="med"/>
            <a:tailEnd type="none" w="med" len="med"/>
          </a:ln>
        </p:spPr>
        <p:txBody>
          <a:bodyPr vert="horz" wrap="none" anchor="ctr"/>
          <a:p>
            <a:pPr algn="ctr"/>
            <a:endParaRPr>
              <a:latin typeface="Arial" panose="020B0604020202020204" pitchFamily="34" charset="0"/>
            </a:endParaRPr>
          </a:p>
        </p:txBody>
      </p:sp>
      <p:sp>
        <p:nvSpPr>
          <p:cNvPr id="5123" name="圆角矩形 5122"/>
          <p:cNvSpPr/>
          <p:nvPr/>
        </p:nvSpPr>
        <p:spPr>
          <a:xfrm>
            <a:off x="196850" y="2822575"/>
            <a:ext cx="5691188" cy="3444875"/>
          </a:xfrm>
          <a:prstGeom prst="roundRect">
            <a:avLst>
              <a:gd name="adj" fmla="val 16667"/>
            </a:avLst>
          </a:prstGeom>
          <a:solidFill>
            <a:srgbClr val="FFFF99">
              <a:alpha val="100000"/>
            </a:srgbClr>
          </a:solidFill>
          <a:ln w="9525" cap="flat" cmpd="sng">
            <a:solidFill>
              <a:schemeClr val="tx1"/>
            </a:solidFill>
            <a:prstDash val="solid"/>
            <a:headEnd type="none" w="med" len="med"/>
            <a:tailEnd type="none" w="med" len="med"/>
          </a:ln>
        </p:spPr>
        <p:txBody>
          <a:bodyPr/>
          <a:p>
            <a:endParaRPr lang="zh-CN" altLang="en-US"/>
          </a:p>
        </p:txBody>
      </p:sp>
      <p:sp>
        <p:nvSpPr>
          <p:cNvPr id="5124" name="矩形 4"/>
          <p:cNvSpPr/>
          <p:nvPr/>
        </p:nvSpPr>
        <p:spPr>
          <a:xfrm>
            <a:off x="-9525" y="6350"/>
            <a:ext cx="12230100" cy="495300"/>
          </a:xfrm>
          <a:prstGeom prst="rect">
            <a:avLst/>
          </a:prstGeom>
          <a:solidFill>
            <a:srgbClr val="00B0F0"/>
          </a:solidFill>
          <a:ln w="9525">
            <a:noFill/>
          </a:ln>
        </p:spPr>
        <p:txBody>
          <a:bodyPr anchor="ctr"/>
          <a:p>
            <a:pPr algn="ctr"/>
            <a:endParaRPr lang="zh-CN" altLang="en-US" dirty="0">
              <a:solidFill>
                <a:srgbClr val="FFFFFF"/>
              </a:solidFill>
              <a:latin typeface="Calibri" panose="020F0502020204030204" pitchFamily="2" charset="0"/>
            </a:endParaRPr>
          </a:p>
        </p:txBody>
      </p:sp>
      <p:sp>
        <p:nvSpPr>
          <p:cNvPr id="5125" name="矩形 26"/>
          <p:cNvSpPr/>
          <p:nvPr/>
        </p:nvSpPr>
        <p:spPr>
          <a:xfrm>
            <a:off x="-38100" y="6362700"/>
            <a:ext cx="12230100" cy="495300"/>
          </a:xfrm>
          <a:prstGeom prst="rect">
            <a:avLst/>
          </a:prstGeom>
          <a:solidFill>
            <a:srgbClr val="00B0F0"/>
          </a:solidFill>
          <a:ln w="9525">
            <a:noFill/>
          </a:ln>
        </p:spPr>
        <p:txBody>
          <a:bodyPr anchor="ctr"/>
          <a:p>
            <a:pPr algn="ctr"/>
            <a:endParaRPr lang="zh-CN" altLang="en-US" dirty="0">
              <a:solidFill>
                <a:srgbClr val="FFFFFF"/>
              </a:solidFill>
              <a:latin typeface="Calibri" panose="020F0502020204030204" pitchFamily="2" charset="0"/>
            </a:endParaRPr>
          </a:p>
        </p:txBody>
      </p:sp>
      <p:grpSp>
        <p:nvGrpSpPr>
          <p:cNvPr id="5126" name="组合 39"/>
          <p:cNvGrpSpPr/>
          <p:nvPr/>
        </p:nvGrpSpPr>
        <p:grpSpPr>
          <a:xfrm>
            <a:off x="7259638" y="1493838"/>
            <a:ext cx="1787525" cy="944562"/>
            <a:chOff x="0" y="0"/>
            <a:chExt cx="1788793" cy="944412"/>
          </a:xfrm>
        </p:grpSpPr>
        <p:sp>
          <p:nvSpPr>
            <p:cNvPr id="5127" name="文本框 25"/>
            <p:cNvSpPr txBox="1"/>
            <p:nvPr/>
          </p:nvSpPr>
          <p:spPr>
            <a:xfrm>
              <a:off x="147742" y="0"/>
              <a:ext cx="1493309" cy="396812"/>
            </a:xfrm>
            <a:prstGeom prst="rect">
              <a:avLst/>
            </a:prstGeom>
            <a:noFill/>
            <a:ln w="9525">
              <a:noFill/>
            </a:ln>
          </p:spPr>
          <p:txBody>
            <a:bodyPr>
              <a:spAutoFit/>
            </a:bodyPr>
            <a:p>
              <a:pPr algn="ctr"/>
              <a:endParaRPr lang="zh-CN" altLang="en-US" sz="2000" dirty="0">
                <a:solidFill>
                  <a:schemeClr val="bg1"/>
                </a:solidFill>
                <a:latin typeface="方正正准黑简体"/>
                <a:ea typeface="方正正准黑简体"/>
              </a:endParaRPr>
            </a:p>
          </p:txBody>
        </p:sp>
        <p:sp>
          <p:nvSpPr>
            <p:cNvPr id="5128" name="文本框 31"/>
            <p:cNvSpPr txBox="1"/>
            <p:nvPr/>
          </p:nvSpPr>
          <p:spPr>
            <a:xfrm>
              <a:off x="0" y="426970"/>
              <a:ext cx="1788793" cy="517442"/>
            </a:xfrm>
            <a:prstGeom prst="rect">
              <a:avLst/>
            </a:prstGeom>
            <a:noFill/>
            <a:ln w="9525">
              <a:noFill/>
            </a:ln>
          </p:spPr>
          <p:txBody>
            <a:bodyPr>
              <a:spAutoFit/>
            </a:bodyPr>
            <a:p>
              <a:endParaRPr lang="zh-CN" altLang="en-US" sz="1400" dirty="0">
                <a:solidFill>
                  <a:schemeClr val="bg1"/>
                </a:solidFill>
                <a:latin typeface="方正正准黑简体"/>
                <a:ea typeface="方正正准黑简体"/>
              </a:endParaRPr>
            </a:p>
            <a:p>
              <a:endParaRPr lang="zh-CN" altLang="en-US" sz="1400" dirty="0">
                <a:solidFill>
                  <a:schemeClr val="bg1"/>
                </a:solidFill>
                <a:latin typeface="方正正准黑简体"/>
                <a:ea typeface="方正正准黑简体"/>
              </a:endParaRPr>
            </a:p>
          </p:txBody>
        </p:sp>
      </p:grpSp>
      <p:grpSp>
        <p:nvGrpSpPr>
          <p:cNvPr id="5129" name="组合 38"/>
          <p:cNvGrpSpPr/>
          <p:nvPr/>
        </p:nvGrpSpPr>
        <p:grpSpPr>
          <a:xfrm>
            <a:off x="661988" y="3473450"/>
            <a:ext cx="1787525" cy="781050"/>
            <a:chOff x="0" y="0"/>
            <a:chExt cx="1788793" cy="781560"/>
          </a:xfrm>
        </p:grpSpPr>
        <p:sp>
          <p:nvSpPr>
            <p:cNvPr id="5130" name="文本框 29"/>
            <p:cNvSpPr txBox="1"/>
            <p:nvPr/>
          </p:nvSpPr>
          <p:spPr>
            <a:xfrm>
              <a:off x="147742" y="0"/>
              <a:ext cx="1493309" cy="397134"/>
            </a:xfrm>
            <a:prstGeom prst="rect">
              <a:avLst/>
            </a:prstGeom>
            <a:noFill/>
            <a:ln w="9525">
              <a:noFill/>
            </a:ln>
          </p:spPr>
          <p:txBody>
            <a:bodyPr>
              <a:spAutoFit/>
            </a:bodyPr>
            <a:p>
              <a:pPr algn="ctr"/>
              <a:endParaRPr lang="zh-CN" altLang="en-US" sz="2000" dirty="0">
                <a:solidFill>
                  <a:schemeClr val="bg1"/>
                </a:solidFill>
                <a:latin typeface="方正正准黑简体"/>
                <a:ea typeface="方正正准黑简体"/>
              </a:endParaRPr>
            </a:p>
          </p:txBody>
        </p:sp>
        <p:sp>
          <p:nvSpPr>
            <p:cNvPr id="5131" name="文本框 34"/>
            <p:cNvSpPr txBox="1"/>
            <p:nvPr/>
          </p:nvSpPr>
          <p:spPr>
            <a:xfrm>
              <a:off x="0" y="476561"/>
              <a:ext cx="1788793" cy="304999"/>
            </a:xfrm>
            <a:prstGeom prst="rect">
              <a:avLst/>
            </a:prstGeom>
            <a:noFill/>
            <a:ln w="9525">
              <a:noFill/>
            </a:ln>
          </p:spPr>
          <p:txBody>
            <a:bodyPr>
              <a:spAutoFit/>
            </a:bodyPr>
            <a:p>
              <a:endParaRPr lang="zh-CN" altLang="en-US" sz="1400" dirty="0">
                <a:solidFill>
                  <a:schemeClr val="bg1"/>
                </a:solidFill>
                <a:latin typeface="方正正准黑简体"/>
                <a:ea typeface="方正正准黑简体"/>
              </a:endParaRPr>
            </a:p>
          </p:txBody>
        </p:sp>
      </p:grpSp>
      <p:sp>
        <p:nvSpPr>
          <p:cNvPr id="5132" name="文本框 5131"/>
          <p:cNvSpPr txBox="1"/>
          <p:nvPr/>
        </p:nvSpPr>
        <p:spPr>
          <a:xfrm>
            <a:off x="3494088" y="4322763"/>
            <a:ext cx="1905000" cy="274637"/>
          </a:xfrm>
          <a:prstGeom prst="rect">
            <a:avLst/>
          </a:prstGeom>
          <a:noFill/>
          <a:ln w="9525">
            <a:noFill/>
          </a:ln>
        </p:spPr>
        <p:txBody>
          <a:bodyPr>
            <a:spAutoFit/>
          </a:bodyPr>
          <a:p>
            <a:pPr>
              <a:spcBef>
                <a:spcPct val="50000"/>
              </a:spcBef>
            </a:pPr>
            <a:endParaRPr lang="zh-CN" altLang="en-US" sz="1200" dirty="0">
              <a:latin typeface="Arial" panose="020B0604020202020204" pitchFamily="34" charset="0"/>
            </a:endParaRPr>
          </a:p>
        </p:txBody>
      </p:sp>
      <p:sp>
        <p:nvSpPr>
          <p:cNvPr id="5133" name="文本框 5132"/>
          <p:cNvSpPr txBox="1"/>
          <p:nvPr/>
        </p:nvSpPr>
        <p:spPr>
          <a:xfrm>
            <a:off x="381000" y="3146425"/>
            <a:ext cx="1687513" cy="366713"/>
          </a:xfrm>
          <a:prstGeom prst="rect">
            <a:avLst/>
          </a:prstGeom>
          <a:noFill/>
          <a:ln w="9525">
            <a:noFill/>
          </a:ln>
        </p:spPr>
        <p:txBody>
          <a:bodyPr>
            <a:spAutoFit/>
          </a:bodyPr>
          <a:p>
            <a:pPr>
              <a:spcBef>
                <a:spcPct val="50000"/>
              </a:spcBef>
            </a:pPr>
            <a:endParaRPr lang="zh-CN" altLang="en-US" dirty="0">
              <a:latin typeface="Arial" panose="020B0604020202020204" pitchFamily="34" charset="0"/>
            </a:endParaRPr>
          </a:p>
        </p:txBody>
      </p:sp>
      <p:sp>
        <p:nvSpPr>
          <p:cNvPr id="5134" name="文本框 5133"/>
          <p:cNvSpPr txBox="1"/>
          <p:nvPr/>
        </p:nvSpPr>
        <p:spPr>
          <a:xfrm>
            <a:off x="193675" y="2355850"/>
            <a:ext cx="3178175" cy="365125"/>
          </a:xfrm>
          <a:prstGeom prst="rect">
            <a:avLst/>
          </a:prstGeom>
          <a:noFill/>
          <a:ln w="9525">
            <a:noFill/>
          </a:ln>
        </p:spPr>
        <p:txBody>
          <a:bodyPr wrap="square">
            <a:spAutoFit/>
          </a:bodyPr>
          <a:p>
            <a:pPr>
              <a:spcBef>
                <a:spcPct val="50000"/>
              </a:spcBef>
            </a:pPr>
            <a:r>
              <a:rPr lang="zh-CN" altLang="en-US" dirty="0">
                <a:latin typeface="Arial" panose="020B0604020202020204" pitchFamily="34" charset="0"/>
              </a:rPr>
              <a:t>1、游乐业态市场前景：</a:t>
            </a:r>
            <a:endParaRPr lang="zh-CN" altLang="en-US" dirty="0">
              <a:latin typeface="Arial" panose="020B0604020202020204" pitchFamily="34" charset="0"/>
            </a:endParaRPr>
          </a:p>
        </p:txBody>
      </p:sp>
      <p:sp>
        <p:nvSpPr>
          <p:cNvPr id="5135" name="文本框 5134"/>
          <p:cNvSpPr txBox="1"/>
          <p:nvPr/>
        </p:nvSpPr>
        <p:spPr>
          <a:xfrm>
            <a:off x="3222625" y="3516313"/>
            <a:ext cx="1871663" cy="366712"/>
          </a:xfrm>
          <a:prstGeom prst="rect">
            <a:avLst/>
          </a:prstGeom>
          <a:noFill/>
          <a:ln w="9525">
            <a:noFill/>
          </a:ln>
        </p:spPr>
        <p:txBody>
          <a:bodyPr>
            <a:spAutoFit/>
          </a:bodyPr>
          <a:p>
            <a:pPr>
              <a:spcBef>
                <a:spcPct val="50000"/>
              </a:spcBef>
            </a:pPr>
            <a:endParaRPr lang="zh-CN" altLang="en-US" dirty="0">
              <a:latin typeface="Arial" panose="020B0604020202020204" pitchFamily="34" charset="0"/>
            </a:endParaRPr>
          </a:p>
        </p:txBody>
      </p:sp>
      <p:sp>
        <p:nvSpPr>
          <p:cNvPr id="5136" name="文本框 5135"/>
          <p:cNvSpPr txBox="1"/>
          <p:nvPr/>
        </p:nvSpPr>
        <p:spPr>
          <a:xfrm>
            <a:off x="223838" y="2944813"/>
            <a:ext cx="5573712" cy="3140075"/>
          </a:xfrm>
          <a:prstGeom prst="rect">
            <a:avLst/>
          </a:prstGeom>
          <a:noFill/>
          <a:ln w="9525">
            <a:noFill/>
          </a:ln>
        </p:spPr>
        <p:txBody>
          <a:bodyPr wrap="square">
            <a:spAutoFit/>
          </a:bodyPr>
          <a:p>
            <a:pPr>
              <a:spcBef>
                <a:spcPct val="50000"/>
              </a:spcBef>
            </a:pPr>
            <a:r>
              <a:rPr lang="zh-CN" altLang="en-US" sz="1400" dirty="0">
                <a:latin typeface="Arial" panose="020B0604020202020204" pitchFamily="34" charset="0"/>
              </a:rPr>
              <a:t>    </a:t>
            </a:r>
            <a:r>
              <a:rPr lang="zh-CN" altLang="en-US" sz="1200" dirty="0">
                <a:latin typeface="Arial" panose="020B0604020202020204" pitchFamily="34" charset="0"/>
              </a:rPr>
              <a:t>目前，中国儿童消费已占到家庭总支出的 30%左右。全国 0 至 12 岁的孩子每月消费总额超过 35 亿元。同时，随着“单独二孩”政策的全面实施，每年将 带来 150 万-200 万的新增出生人口，这对儿童产业必然是一个巨大的商机。</a:t>
            </a:r>
            <a:endParaRPr lang="zh-CN" altLang="en-US" sz="1200" dirty="0">
              <a:latin typeface="Arial" panose="020B0604020202020204" pitchFamily="34" charset="0"/>
            </a:endParaRPr>
          </a:p>
          <a:p>
            <a:pPr>
              <a:spcBef>
                <a:spcPct val="50000"/>
              </a:spcBef>
            </a:pPr>
            <a:r>
              <a:rPr lang="zh-CN" altLang="en-US" sz="1200" dirty="0">
                <a:latin typeface="Arial" panose="020B0604020202020204" pitchFamily="34" charset="0"/>
              </a:rPr>
              <a:t>       随着儿童在家庭中的地位越来越重要，对服务消费的影响也逐渐加大，我 国购物中心的经营业态也随之改变，其中日渐兴起的儿童主题业态正成为购物中 心的新主力，而且也逐步发展成独立的主题购物中心。</a:t>
            </a:r>
            <a:endParaRPr lang="zh-CN" altLang="en-US" sz="1200" dirty="0">
              <a:latin typeface="Arial" panose="020B0604020202020204" pitchFamily="34" charset="0"/>
            </a:endParaRPr>
          </a:p>
          <a:p>
            <a:pPr>
              <a:spcBef>
                <a:spcPct val="50000"/>
              </a:spcBef>
            </a:pPr>
            <a:r>
              <a:rPr lang="zh-CN" altLang="en-US" sz="1200" dirty="0">
                <a:latin typeface="Arial" panose="020B0604020202020204" pitchFamily="34" charset="0"/>
              </a:rPr>
              <a:t>      儿童越来越成为一个家庭的核心，“一个孩子六个大人”的现象在国内， 尤其是一二线城市已愈发常见。儿童业态对于传统零售业而言，开始表现出强大 的吸金能力。值得注意的是，现在的孩子父母都是 70 后、80 后，是购物中心最 喜欢的主流消费人群（25～40 岁），也是最有购买力的主流消费人群和各个购物 中心争抢的人群。</a:t>
            </a:r>
            <a:endParaRPr lang="zh-CN" altLang="en-US" sz="1200" dirty="0">
              <a:latin typeface="Arial" panose="020B0604020202020204" pitchFamily="34" charset="0"/>
            </a:endParaRPr>
          </a:p>
          <a:p>
            <a:pPr>
              <a:spcBef>
                <a:spcPct val="50000"/>
              </a:spcBef>
            </a:pPr>
            <a:r>
              <a:rPr lang="zh-CN" altLang="en-US" sz="1200" dirty="0">
                <a:latin typeface="Arial" panose="020B0604020202020204" pitchFamily="34" charset="0"/>
              </a:rPr>
              <a:t>      为此，自 2013 年开始，全国已有近百家购物中心先后扩大儿童品牌招商， 并对儿童区进行改装升级。尽管儿童业态的承租能力较低，甚至还远不及餐饮， 但商场通过儿童业态的带动，延伸出餐饮、服装、美容美发等多项消费，中国购 物中心市场定位开始进入“得儿童者得天下”的发展阶段。</a:t>
            </a:r>
            <a:endParaRPr lang="zh-CN" altLang="en-US" sz="1200" dirty="0">
              <a:latin typeface="Arial" panose="020B0604020202020204" pitchFamily="34" charset="0"/>
            </a:endParaRPr>
          </a:p>
        </p:txBody>
      </p:sp>
      <p:sp>
        <p:nvSpPr>
          <p:cNvPr id="5137" name="文本框 5136"/>
          <p:cNvSpPr txBox="1"/>
          <p:nvPr/>
        </p:nvSpPr>
        <p:spPr>
          <a:xfrm>
            <a:off x="241300" y="0"/>
            <a:ext cx="11017250" cy="457200"/>
          </a:xfrm>
          <a:prstGeom prst="rect">
            <a:avLst/>
          </a:prstGeom>
          <a:noFill/>
          <a:ln w="9525">
            <a:noFill/>
          </a:ln>
        </p:spPr>
        <p:txBody>
          <a:bodyPr wrap="square">
            <a:spAutoFit/>
          </a:bodyPr>
          <a:p>
            <a:pPr>
              <a:spcBef>
                <a:spcPct val="50000"/>
              </a:spcBef>
            </a:pPr>
            <a:r>
              <a:rPr lang="zh-CN" altLang="en-US" sz="2400" dirty="0">
                <a:latin typeface="Arial" panose="020B0604020202020204" pitchFamily="34" charset="0"/>
                <a:ea typeface="微软雅黑" panose="020B0503020204020204" pitchFamily="2" charset="-122"/>
              </a:rPr>
              <a:t>现状一、我国游乐行业现状</a:t>
            </a:r>
            <a:endParaRPr lang="zh-CN" altLang="en-US" sz="2400" dirty="0">
              <a:latin typeface="Arial" panose="020B0604020202020204" pitchFamily="34" charset="0"/>
              <a:ea typeface="微软雅黑" panose="020B0503020204020204" pitchFamily="2" charset="-122"/>
            </a:endParaRPr>
          </a:p>
        </p:txBody>
      </p:sp>
      <p:sp>
        <p:nvSpPr>
          <p:cNvPr id="5138" name="文本框 5137"/>
          <p:cNvSpPr txBox="1"/>
          <p:nvPr/>
        </p:nvSpPr>
        <p:spPr>
          <a:xfrm>
            <a:off x="6388100" y="2344738"/>
            <a:ext cx="3178175" cy="365125"/>
          </a:xfrm>
          <a:prstGeom prst="rect">
            <a:avLst/>
          </a:prstGeom>
          <a:noFill/>
          <a:ln w="9525">
            <a:noFill/>
          </a:ln>
        </p:spPr>
        <p:txBody>
          <a:bodyPr vert="horz" wrap="square" anchor="t">
            <a:spAutoFit/>
          </a:bodyPr>
          <a:p>
            <a:pPr>
              <a:spcBef>
                <a:spcPct val="50000"/>
              </a:spcBef>
            </a:pPr>
            <a:r>
              <a:rPr lang="zh-CN" altLang="en-US" dirty="0">
                <a:latin typeface="Arial" panose="020B0604020202020204" pitchFamily="34" charset="0"/>
              </a:rPr>
              <a:t>2、游乐业态市场状况：</a:t>
            </a:r>
            <a:endParaRPr lang="zh-CN" altLang="en-US" dirty="0">
              <a:latin typeface="Arial" panose="020B0604020202020204" pitchFamily="34" charset="0"/>
            </a:endParaRPr>
          </a:p>
        </p:txBody>
      </p:sp>
      <p:sp>
        <p:nvSpPr>
          <p:cNvPr id="5139" name="文本框 5138"/>
          <p:cNvSpPr txBox="1"/>
          <p:nvPr/>
        </p:nvSpPr>
        <p:spPr>
          <a:xfrm>
            <a:off x="6489700" y="2925763"/>
            <a:ext cx="5340350" cy="2682875"/>
          </a:xfrm>
          <a:prstGeom prst="rect">
            <a:avLst/>
          </a:prstGeom>
          <a:noFill/>
          <a:ln w="9525">
            <a:noFill/>
          </a:ln>
        </p:spPr>
        <p:txBody>
          <a:bodyPr vert="horz" wrap="square" anchor="t">
            <a:spAutoFit/>
          </a:bodyPr>
          <a:p>
            <a:pPr>
              <a:spcBef>
                <a:spcPct val="50000"/>
              </a:spcBef>
            </a:pPr>
            <a:r>
              <a:rPr lang="zh-CN" altLang="en-US" sz="1400" dirty="0">
                <a:latin typeface="Arial" panose="020B0604020202020204" pitchFamily="34" charset="0"/>
              </a:rPr>
              <a:t>     </a:t>
            </a:r>
            <a:r>
              <a:rPr lang="zh-CN" altLang="en-US" sz="1200" dirty="0">
                <a:latin typeface="Arial" panose="020B0604020202020204" pitchFamily="34" charset="0"/>
              </a:rPr>
              <a:t>目前，中国室内游乐场行业主要问题是业内无龙头企业，行业进入的门槛低，产品及经营模式单一。各个室内游乐场及电玩游艺厅的游戏游艺机与游乐设施结构同质化程度高，可替代性高，但是行业目前无可以形成垄断的龙头企业。</a:t>
            </a:r>
            <a:endParaRPr lang="zh-CN" altLang="en-US" sz="1200" dirty="0">
              <a:latin typeface="Arial" panose="020B0604020202020204" pitchFamily="34" charset="0"/>
            </a:endParaRPr>
          </a:p>
          <a:p>
            <a:pPr>
              <a:spcBef>
                <a:spcPct val="50000"/>
              </a:spcBef>
            </a:pPr>
            <a:r>
              <a:rPr lang="zh-CN" altLang="en-US" sz="1200" dirty="0">
                <a:latin typeface="Arial" panose="020B0604020202020204" pitchFamily="34" charset="0"/>
              </a:rPr>
              <a:t>      行业虽然处于快速成长阶段，但是存在无序发展的现象。行业进入的门槛低。目前除少数企业外，绝大多数经营企业不自行生产游乐产品设施而在外贴牌加工，存在一定的产品质量风险。并且，绝大多数室内游乐场的加盟是不收取加盟费的，加盟商只需要定向采购游戏游艺机与游乐设施，场地装修设计、设施的安装和人员的培训均是免费的。这样一旦行业发展前景好，难免会有大大小小的企业及经营者一拥而上的局面。经济发展的需要与政策的较开放，越来越多的制造业资本、地产金融风投资本正在积极地涌进来本行业。资本市场的利润驱动力更需要规模化发展。</a:t>
            </a:r>
            <a:endParaRPr lang="zh-CN" altLang="en-US" sz="1200" dirty="0">
              <a:latin typeface="Arial" panose="020B0604020202020204" pitchFamily="34" charset="0"/>
            </a:endParaRPr>
          </a:p>
          <a:p>
            <a:pPr>
              <a:spcBef>
                <a:spcPct val="50000"/>
              </a:spcBef>
            </a:pPr>
            <a:r>
              <a:rPr lang="zh-CN" altLang="en-US" sz="1200" dirty="0">
                <a:latin typeface="Arial" panose="020B0604020202020204" pitchFamily="34" charset="0"/>
              </a:rPr>
              <a:t>详见</a:t>
            </a:r>
            <a:r>
              <a:rPr lang="zh-CN" altLang="en-US" sz="1200" dirty="0">
                <a:latin typeface="Arial" panose="020B0604020202020204" pitchFamily="34" charset="0"/>
                <a:hlinkClick r:id="rId1" action="ppaction://hlinkfile"/>
              </a:rPr>
              <a:t>《室内游乐场行业现状分析》</a:t>
            </a:r>
            <a:endParaRPr lang="zh-CN" altLang="en-US" sz="1200" dirty="0">
              <a:latin typeface="Arial" panose="020B0604020202020204" pitchFamily="34" charset="0"/>
            </a:endParaRPr>
          </a:p>
        </p:txBody>
      </p:sp>
      <p:pic>
        <p:nvPicPr>
          <p:cNvPr id="5140" name="图片 5139" descr="164bea5c21533d.jpg_r_1024x683x95_5dfc5fea"/>
          <p:cNvPicPr>
            <a:picLocks noChangeAspect="1"/>
          </p:cNvPicPr>
          <p:nvPr/>
        </p:nvPicPr>
        <p:blipFill>
          <a:blip r:embed="rId2"/>
          <a:stretch>
            <a:fillRect/>
          </a:stretch>
        </p:blipFill>
        <p:spPr>
          <a:xfrm>
            <a:off x="2560638" y="569913"/>
            <a:ext cx="3187700" cy="1789112"/>
          </a:xfrm>
          <a:prstGeom prst="rect">
            <a:avLst/>
          </a:prstGeom>
          <a:noFill/>
          <a:ln w="9525">
            <a:noFill/>
          </a:ln>
        </p:spPr>
      </p:pic>
      <p:pic>
        <p:nvPicPr>
          <p:cNvPr id="5141" name="图片 5140" descr="20120612_130039_186"/>
          <p:cNvPicPr>
            <a:picLocks noChangeAspect="1"/>
          </p:cNvPicPr>
          <p:nvPr/>
        </p:nvPicPr>
        <p:blipFill>
          <a:blip r:embed="rId3"/>
          <a:stretch>
            <a:fillRect/>
          </a:stretch>
        </p:blipFill>
        <p:spPr>
          <a:xfrm>
            <a:off x="9061450" y="581025"/>
            <a:ext cx="3009900" cy="1762125"/>
          </a:xfrm>
          <a:prstGeom prst="rect">
            <a:avLst/>
          </a:prstGeom>
          <a:noFill/>
          <a:ln w="9525">
            <a:noFill/>
          </a:ln>
        </p:spPr>
      </p:pic>
      <p:pic>
        <p:nvPicPr>
          <p:cNvPr id="5142" name="图片 5141" descr="1-14102QI54K22"/>
          <p:cNvPicPr>
            <a:picLocks noChangeAspect="1"/>
          </p:cNvPicPr>
          <p:nvPr/>
        </p:nvPicPr>
        <p:blipFill>
          <a:blip r:embed="rId4"/>
          <a:stretch>
            <a:fillRect/>
          </a:stretch>
        </p:blipFill>
        <p:spPr>
          <a:xfrm>
            <a:off x="96838" y="568325"/>
            <a:ext cx="2386012" cy="1790700"/>
          </a:xfrm>
          <a:prstGeom prst="rect">
            <a:avLst/>
          </a:prstGeom>
          <a:noFill/>
          <a:ln w="9525">
            <a:noFill/>
          </a:ln>
        </p:spPr>
      </p:pic>
      <p:pic>
        <p:nvPicPr>
          <p:cNvPr id="5143" name="图片 5142" descr="20140521182234_983985923537c7e6aaca6c"/>
          <p:cNvPicPr>
            <a:picLocks noChangeAspect="1"/>
          </p:cNvPicPr>
          <p:nvPr/>
        </p:nvPicPr>
        <p:blipFill>
          <a:blip r:embed="rId5"/>
          <a:stretch>
            <a:fillRect/>
          </a:stretch>
        </p:blipFill>
        <p:spPr>
          <a:xfrm>
            <a:off x="5822950" y="565150"/>
            <a:ext cx="3176588" cy="1785938"/>
          </a:xfrm>
          <a:prstGeom prst="rect">
            <a:avLst/>
          </a:prstGeom>
          <a:noFill/>
          <a:ln w="9525">
            <a:noFill/>
          </a:ln>
        </p:spPr>
      </p:pic>
    </p:spTree>
  </p:cSld>
  <p:clrMapOvr>
    <a:masterClrMapping/>
  </p:clrMapOvr>
  <p:transition>
    <p:wedg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146" name="圆角矩形 6145"/>
          <p:cNvSpPr/>
          <p:nvPr/>
        </p:nvSpPr>
        <p:spPr>
          <a:xfrm>
            <a:off x="203200" y="2822575"/>
            <a:ext cx="11845925" cy="3300413"/>
          </a:xfrm>
          <a:prstGeom prst="roundRect">
            <a:avLst>
              <a:gd name="adj" fmla="val 16667"/>
            </a:avLst>
          </a:prstGeom>
          <a:solidFill>
            <a:srgbClr val="FFFF99">
              <a:alpha val="100000"/>
            </a:srgbClr>
          </a:solidFill>
          <a:ln w="9525" cap="flat" cmpd="sng">
            <a:solidFill>
              <a:schemeClr val="tx1"/>
            </a:solidFill>
            <a:prstDash val="solid"/>
            <a:headEnd type="none" w="med" len="med"/>
            <a:tailEnd type="none" w="med" len="med"/>
          </a:ln>
        </p:spPr>
        <p:txBody>
          <a:bodyPr wrap="none" anchor="ctr"/>
          <a:p>
            <a:pPr algn="ctr"/>
            <a:r>
              <a:rPr lang="zh-CN" altLang="en-US" dirty="0">
                <a:latin typeface="Arial" panose="020B0604020202020204" pitchFamily="34" charset="0"/>
              </a:rPr>
              <a:t>  </a:t>
            </a:r>
            <a:endParaRPr lang="zh-CN" altLang="en-US" dirty="0">
              <a:latin typeface="Arial" panose="020B0604020202020204" pitchFamily="34" charset="0"/>
            </a:endParaRPr>
          </a:p>
        </p:txBody>
      </p:sp>
      <p:sp>
        <p:nvSpPr>
          <p:cNvPr id="6147" name="矩形 4"/>
          <p:cNvSpPr/>
          <p:nvPr/>
        </p:nvSpPr>
        <p:spPr>
          <a:xfrm>
            <a:off x="0" y="0"/>
            <a:ext cx="12230100" cy="495300"/>
          </a:xfrm>
          <a:prstGeom prst="rect">
            <a:avLst/>
          </a:prstGeom>
          <a:solidFill>
            <a:srgbClr val="00B0F0"/>
          </a:solidFill>
          <a:ln w="9525">
            <a:noFill/>
          </a:ln>
        </p:spPr>
        <p:txBody>
          <a:bodyPr anchor="ctr"/>
          <a:p>
            <a:pPr algn="ctr"/>
            <a:endParaRPr lang="zh-CN" altLang="en-US" dirty="0">
              <a:solidFill>
                <a:srgbClr val="FFFFFF"/>
              </a:solidFill>
              <a:latin typeface="Calibri" panose="020F0502020204030204" pitchFamily="2" charset="0"/>
            </a:endParaRPr>
          </a:p>
        </p:txBody>
      </p:sp>
      <p:sp>
        <p:nvSpPr>
          <p:cNvPr id="6148" name="矩形 26"/>
          <p:cNvSpPr/>
          <p:nvPr/>
        </p:nvSpPr>
        <p:spPr>
          <a:xfrm>
            <a:off x="-38100" y="6362700"/>
            <a:ext cx="12228513" cy="495300"/>
          </a:xfrm>
          <a:prstGeom prst="rect">
            <a:avLst/>
          </a:prstGeom>
          <a:solidFill>
            <a:srgbClr val="00B0F0"/>
          </a:solidFill>
          <a:ln w="9525">
            <a:noFill/>
          </a:ln>
        </p:spPr>
        <p:txBody>
          <a:bodyPr anchor="ctr"/>
          <a:p>
            <a:pPr algn="ctr"/>
            <a:endParaRPr lang="zh-CN" altLang="en-US" dirty="0">
              <a:solidFill>
                <a:srgbClr val="FFFFFF"/>
              </a:solidFill>
              <a:latin typeface="Calibri" panose="020F0502020204030204" pitchFamily="2" charset="0"/>
            </a:endParaRPr>
          </a:p>
        </p:txBody>
      </p:sp>
      <p:grpSp>
        <p:nvGrpSpPr>
          <p:cNvPr id="6149" name="组合 39"/>
          <p:cNvGrpSpPr/>
          <p:nvPr/>
        </p:nvGrpSpPr>
        <p:grpSpPr>
          <a:xfrm>
            <a:off x="7259638" y="1493838"/>
            <a:ext cx="1787525" cy="944562"/>
            <a:chOff x="0" y="0"/>
            <a:chExt cx="1788793" cy="944412"/>
          </a:xfrm>
        </p:grpSpPr>
        <p:sp>
          <p:nvSpPr>
            <p:cNvPr id="6150" name="文本框 25"/>
            <p:cNvSpPr txBox="1"/>
            <p:nvPr/>
          </p:nvSpPr>
          <p:spPr>
            <a:xfrm>
              <a:off x="147742" y="0"/>
              <a:ext cx="1493309" cy="396812"/>
            </a:xfrm>
            <a:prstGeom prst="rect">
              <a:avLst/>
            </a:prstGeom>
            <a:noFill/>
            <a:ln w="9525">
              <a:noFill/>
            </a:ln>
          </p:spPr>
          <p:txBody>
            <a:bodyPr>
              <a:spAutoFit/>
            </a:bodyPr>
            <a:p>
              <a:pPr algn="ctr"/>
              <a:endParaRPr lang="zh-CN" altLang="en-US" sz="2000" dirty="0">
                <a:solidFill>
                  <a:schemeClr val="bg1"/>
                </a:solidFill>
                <a:latin typeface="方正正准黑简体"/>
                <a:ea typeface="方正正准黑简体"/>
              </a:endParaRPr>
            </a:p>
          </p:txBody>
        </p:sp>
        <p:sp>
          <p:nvSpPr>
            <p:cNvPr id="6151" name="文本框 31"/>
            <p:cNvSpPr txBox="1"/>
            <p:nvPr/>
          </p:nvSpPr>
          <p:spPr>
            <a:xfrm>
              <a:off x="0" y="426970"/>
              <a:ext cx="1788793" cy="517442"/>
            </a:xfrm>
            <a:prstGeom prst="rect">
              <a:avLst/>
            </a:prstGeom>
            <a:noFill/>
            <a:ln w="9525">
              <a:noFill/>
            </a:ln>
          </p:spPr>
          <p:txBody>
            <a:bodyPr>
              <a:spAutoFit/>
            </a:bodyPr>
            <a:p>
              <a:endParaRPr lang="zh-CN" altLang="en-US" sz="1400" dirty="0">
                <a:solidFill>
                  <a:schemeClr val="bg1"/>
                </a:solidFill>
                <a:latin typeface="方正正准黑简体"/>
                <a:ea typeface="方正正准黑简体"/>
              </a:endParaRPr>
            </a:p>
            <a:p>
              <a:endParaRPr lang="zh-CN" altLang="en-US" sz="1400" dirty="0">
                <a:solidFill>
                  <a:schemeClr val="bg1"/>
                </a:solidFill>
                <a:latin typeface="方正正准黑简体"/>
                <a:ea typeface="方正正准黑简体"/>
              </a:endParaRPr>
            </a:p>
          </p:txBody>
        </p:sp>
      </p:grpSp>
      <p:grpSp>
        <p:nvGrpSpPr>
          <p:cNvPr id="6152" name="组合 38"/>
          <p:cNvGrpSpPr/>
          <p:nvPr/>
        </p:nvGrpSpPr>
        <p:grpSpPr>
          <a:xfrm>
            <a:off x="661988" y="3473450"/>
            <a:ext cx="1787525" cy="781050"/>
            <a:chOff x="0" y="0"/>
            <a:chExt cx="1788793" cy="781560"/>
          </a:xfrm>
        </p:grpSpPr>
        <p:sp>
          <p:nvSpPr>
            <p:cNvPr id="6153" name="文本框 29"/>
            <p:cNvSpPr txBox="1"/>
            <p:nvPr/>
          </p:nvSpPr>
          <p:spPr>
            <a:xfrm>
              <a:off x="147742" y="0"/>
              <a:ext cx="1493309" cy="397134"/>
            </a:xfrm>
            <a:prstGeom prst="rect">
              <a:avLst/>
            </a:prstGeom>
            <a:noFill/>
            <a:ln w="9525">
              <a:noFill/>
            </a:ln>
          </p:spPr>
          <p:txBody>
            <a:bodyPr>
              <a:spAutoFit/>
            </a:bodyPr>
            <a:p>
              <a:pPr algn="ctr"/>
              <a:endParaRPr lang="zh-CN" altLang="en-US" sz="2000" dirty="0">
                <a:solidFill>
                  <a:schemeClr val="bg1"/>
                </a:solidFill>
                <a:latin typeface="方正正准黑简体"/>
                <a:ea typeface="方正正准黑简体"/>
              </a:endParaRPr>
            </a:p>
          </p:txBody>
        </p:sp>
        <p:sp>
          <p:nvSpPr>
            <p:cNvPr id="6154" name="文本框 34"/>
            <p:cNvSpPr txBox="1"/>
            <p:nvPr/>
          </p:nvSpPr>
          <p:spPr>
            <a:xfrm>
              <a:off x="0" y="476561"/>
              <a:ext cx="1788793" cy="304999"/>
            </a:xfrm>
            <a:prstGeom prst="rect">
              <a:avLst/>
            </a:prstGeom>
            <a:noFill/>
            <a:ln w="9525">
              <a:noFill/>
            </a:ln>
          </p:spPr>
          <p:txBody>
            <a:bodyPr>
              <a:spAutoFit/>
            </a:bodyPr>
            <a:p>
              <a:endParaRPr lang="zh-CN" altLang="en-US" sz="1400" dirty="0">
                <a:solidFill>
                  <a:schemeClr val="bg1"/>
                </a:solidFill>
                <a:latin typeface="方正正准黑简体"/>
                <a:ea typeface="方正正准黑简体"/>
              </a:endParaRPr>
            </a:p>
          </p:txBody>
        </p:sp>
      </p:grpSp>
      <p:sp>
        <p:nvSpPr>
          <p:cNvPr id="6155" name="文本框 6154"/>
          <p:cNvSpPr txBox="1"/>
          <p:nvPr/>
        </p:nvSpPr>
        <p:spPr>
          <a:xfrm>
            <a:off x="3494088" y="4322763"/>
            <a:ext cx="1905000" cy="274637"/>
          </a:xfrm>
          <a:prstGeom prst="rect">
            <a:avLst/>
          </a:prstGeom>
          <a:noFill/>
          <a:ln w="9525">
            <a:noFill/>
          </a:ln>
        </p:spPr>
        <p:txBody>
          <a:bodyPr>
            <a:spAutoFit/>
          </a:bodyPr>
          <a:p>
            <a:pPr>
              <a:spcBef>
                <a:spcPct val="50000"/>
              </a:spcBef>
            </a:pPr>
            <a:endParaRPr lang="zh-CN" altLang="en-US" sz="1200" dirty="0">
              <a:latin typeface="Arial" panose="020B0604020202020204" pitchFamily="34" charset="0"/>
            </a:endParaRPr>
          </a:p>
        </p:txBody>
      </p:sp>
      <p:sp>
        <p:nvSpPr>
          <p:cNvPr id="6156" name="文本框 6155"/>
          <p:cNvSpPr txBox="1"/>
          <p:nvPr/>
        </p:nvSpPr>
        <p:spPr>
          <a:xfrm>
            <a:off x="381000" y="3146425"/>
            <a:ext cx="1687513" cy="366713"/>
          </a:xfrm>
          <a:prstGeom prst="rect">
            <a:avLst/>
          </a:prstGeom>
          <a:noFill/>
          <a:ln w="9525">
            <a:noFill/>
          </a:ln>
        </p:spPr>
        <p:txBody>
          <a:bodyPr>
            <a:spAutoFit/>
          </a:bodyPr>
          <a:p>
            <a:pPr>
              <a:spcBef>
                <a:spcPct val="50000"/>
              </a:spcBef>
            </a:pPr>
            <a:endParaRPr lang="zh-CN" altLang="en-US" dirty="0">
              <a:latin typeface="Arial" panose="020B0604020202020204" pitchFamily="34" charset="0"/>
            </a:endParaRPr>
          </a:p>
        </p:txBody>
      </p:sp>
      <p:sp>
        <p:nvSpPr>
          <p:cNvPr id="6157" name="文本框 6156"/>
          <p:cNvSpPr txBox="1"/>
          <p:nvPr/>
        </p:nvSpPr>
        <p:spPr>
          <a:xfrm>
            <a:off x="288925" y="2454275"/>
            <a:ext cx="2254250" cy="365125"/>
          </a:xfrm>
          <a:prstGeom prst="rect">
            <a:avLst/>
          </a:prstGeom>
          <a:noFill/>
          <a:ln w="9525">
            <a:noFill/>
          </a:ln>
        </p:spPr>
        <p:txBody>
          <a:bodyPr wrap="square">
            <a:spAutoFit/>
          </a:bodyPr>
          <a:p>
            <a:pPr>
              <a:spcBef>
                <a:spcPct val="50000"/>
              </a:spcBef>
            </a:pPr>
            <a:r>
              <a:rPr lang="zh-CN" altLang="en-US" dirty="0">
                <a:latin typeface="Arial" panose="020B0604020202020204" pitchFamily="34" charset="0"/>
              </a:rPr>
              <a:t>市场环境分析：</a:t>
            </a:r>
            <a:endParaRPr lang="zh-CN" altLang="en-US" dirty="0">
              <a:latin typeface="Arial" panose="020B0604020202020204" pitchFamily="34" charset="0"/>
            </a:endParaRPr>
          </a:p>
        </p:txBody>
      </p:sp>
      <p:sp>
        <p:nvSpPr>
          <p:cNvPr id="6158" name="文本框 6157"/>
          <p:cNvSpPr txBox="1"/>
          <p:nvPr/>
        </p:nvSpPr>
        <p:spPr>
          <a:xfrm>
            <a:off x="3222625" y="3516313"/>
            <a:ext cx="1871663" cy="366712"/>
          </a:xfrm>
          <a:prstGeom prst="rect">
            <a:avLst/>
          </a:prstGeom>
          <a:noFill/>
          <a:ln w="9525">
            <a:noFill/>
          </a:ln>
        </p:spPr>
        <p:txBody>
          <a:bodyPr>
            <a:spAutoFit/>
          </a:bodyPr>
          <a:p>
            <a:pPr>
              <a:spcBef>
                <a:spcPct val="50000"/>
              </a:spcBef>
            </a:pPr>
            <a:endParaRPr lang="zh-CN" altLang="en-US" dirty="0">
              <a:latin typeface="Arial" panose="020B0604020202020204" pitchFamily="34" charset="0"/>
            </a:endParaRPr>
          </a:p>
        </p:txBody>
      </p:sp>
      <p:sp>
        <p:nvSpPr>
          <p:cNvPr id="6159" name="文本框 6158"/>
          <p:cNvSpPr txBox="1"/>
          <p:nvPr/>
        </p:nvSpPr>
        <p:spPr>
          <a:xfrm>
            <a:off x="195263" y="2963863"/>
            <a:ext cx="11798300" cy="2441575"/>
          </a:xfrm>
          <a:prstGeom prst="rect">
            <a:avLst/>
          </a:prstGeom>
          <a:noFill/>
          <a:ln w="9525">
            <a:noFill/>
          </a:ln>
        </p:spPr>
        <p:txBody>
          <a:bodyPr wrap="square" lIns="90170" tIns="46990" rIns="90170" bIns="46990">
            <a:spAutoFit/>
          </a:bodyPr>
          <a:p>
            <a:pPr>
              <a:spcBef>
                <a:spcPct val="50000"/>
              </a:spcBef>
            </a:pPr>
            <a:r>
              <a:rPr lang="zh-CN" altLang="en-US" sz="1400" dirty="0">
                <a:latin typeface="Arial" panose="020B0604020202020204" pitchFamily="34" charset="0"/>
              </a:rPr>
              <a:t>        蹦跳乐园风靡美国及澳洲多达逾 200 多个，但是在亚洲及中国属于最新趋势的运动项目， 一种新型的室内蹦床游乐运动形式。不论是成人还是儿童都可以充分放松身体和心情，通过蹦 床进行各种运动及游戏，预计 95%的入场者都是初次玩蹦床，体验场内设有各式蹦床和蹦床活 动，势必让初级者和专业弹跳运动员都能全情投入。</a:t>
            </a:r>
            <a:endParaRPr lang="zh-CN" altLang="en-US" sz="1400" dirty="0">
              <a:latin typeface="Arial" panose="020B0604020202020204" pitchFamily="34" charset="0"/>
            </a:endParaRPr>
          </a:p>
          <a:p>
            <a:pPr>
              <a:spcBef>
                <a:spcPct val="50000"/>
              </a:spcBef>
            </a:pPr>
            <a:r>
              <a:rPr lang="zh-CN" altLang="en-US" sz="1400" dirty="0">
                <a:latin typeface="Arial" panose="020B0604020202020204" pitchFamily="34" charset="0"/>
              </a:rPr>
              <a:t>        在美国、英国和澳洲开设了许多室内蹦床公园，已经成为欧美家庭周末聚会，年轻人玩酷 运动的新地标，因为这种运动方式充满快乐、放松、让人将工作的压力全部瞬间忘掉，而是沉 浸在与孩子一起回到童年的快乐体验中。</a:t>
            </a:r>
            <a:endParaRPr lang="zh-CN" altLang="en-US" sz="1400" dirty="0">
              <a:latin typeface="Arial" panose="020B0604020202020204" pitchFamily="34" charset="0"/>
            </a:endParaRPr>
          </a:p>
          <a:p>
            <a:pPr>
              <a:spcBef>
                <a:spcPct val="50000"/>
              </a:spcBef>
            </a:pPr>
            <a:r>
              <a:rPr lang="zh-CN" altLang="en-US" sz="1400" dirty="0">
                <a:latin typeface="Arial" panose="020B0604020202020204" pitchFamily="34" charset="0"/>
              </a:rPr>
              <a:t>        中国尚处于市场起步状态，首家“反弹”进驻广州后，经过一年发展，国内已经进入市场竞争时期了，但规模化经营的还不多。现在引进这个项目飞速发展最佳时机。</a:t>
            </a:r>
            <a:endParaRPr lang="zh-CN" altLang="en-US" sz="1400" dirty="0">
              <a:latin typeface="Arial" panose="020B0604020202020204" pitchFamily="34" charset="0"/>
            </a:endParaRPr>
          </a:p>
          <a:p>
            <a:pPr>
              <a:spcBef>
                <a:spcPct val="50000"/>
              </a:spcBef>
            </a:pPr>
            <a:r>
              <a:rPr lang="zh-CN" altLang="en-US" sz="1400" dirty="0">
                <a:latin typeface="Arial" panose="020B0604020202020204" pitchFamily="34" charset="0"/>
              </a:rPr>
              <a:t>        当前国内比较成功的蹦床公园有：上海多乐岛、青岛爱尔城运动工厂</a:t>
            </a:r>
            <a:endParaRPr lang="zh-CN" altLang="en-US" sz="1400" dirty="0">
              <a:latin typeface="Arial" panose="020B0604020202020204" pitchFamily="34" charset="0"/>
            </a:endParaRPr>
          </a:p>
          <a:p>
            <a:pPr>
              <a:spcBef>
                <a:spcPct val="50000"/>
              </a:spcBef>
            </a:pPr>
            <a:r>
              <a:rPr lang="zh-CN" altLang="en-US" sz="1400" dirty="0">
                <a:latin typeface="Arial" panose="020B0604020202020204" pitchFamily="34" charset="0"/>
              </a:rPr>
              <a:t>        潜在的实力派：深圳蹦乐园、深圳香港人开的蹦酷、东莞769爱蹦（1600平）、北京爱蹦客等等、福州即将投产的</a:t>
            </a:r>
            <a:endParaRPr lang="zh-CN" altLang="en-US" sz="1400" dirty="0">
              <a:latin typeface="Arial" panose="020B0604020202020204" pitchFamily="34" charset="0"/>
            </a:endParaRPr>
          </a:p>
        </p:txBody>
      </p:sp>
      <p:sp>
        <p:nvSpPr>
          <p:cNvPr id="6160" name="文本框 6159"/>
          <p:cNvSpPr txBox="1"/>
          <p:nvPr/>
        </p:nvSpPr>
        <p:spPr>
          <a:xfrm>
            <a:off x="168275" y="0"/>
            <a:ext cx="11090275" cy="457200"/>
          </a:xfrm>
          <a:prstGeom prst="rect">
            <a:avLst/>
          </a:prstGeom>
          <a:noFill/>
          <a:ln w="9525">
            <a:noFill/>
          </a:ln>
        </p:spPr>
        <p:txBody>
          <a:bodyPr wrap="square">
            <a:spAutoFit/>
          </a:bodyPr>
          <a:p>
            <a:pPr>
              <a:spcBef>
                <a:spcPct val="50000"/>
              </a:spcBef>
            </a:pPr>
            <a:r>
              <a:rPr lang="zh-CN" altLang="en-US" sz="2400" dirty="0">
                <a:latin typeface="Arial" panose="020B0604020202020204" pitchFamily="34" charset="0"/>
                <a:ea typeface="微软雅黑" panose="020B0503020204020204" pitchFamily="2" charset="-122"/>
              </a:rPr>
              <a:t>现状二、我国游乐蹦床乐园现状</a:t>
            </a:r>
            <a:endParaRPr lang="zh-CN" altLang="en-US" sz="2400" dirty="0">
              <a:latin typeface="Arial" panose="020B0604020202020204" pitchFamily="34" charset="0"/>
              <a:ea typeface="微软雅黑" panose="020B0503020204020204" pitchFamily="2" charset="-122"/>
            </a:endParaRPr>
          </a:p>
        </p:txBody>
      </p:sp>
      <p:graphicFrame>
        <p:nvGraphicFramePr>
          <p:cNvPr id="6161" name="对象 6160"/>
          <p:cNvGraphicFramePr/>
          <p:nvPr/>
        </p:nvGraphicFramePr>
        <p:xfrm>
          <a:off x="3228975" y="603250"/>
          <a:ext cx="2684463" cy="1771650"/>
        </p:xfrm>
        <a:graphic>
          <a:graphicData uri="http://schemas.openxmlformats.org/presentationml/2006/ole">
            <mc:AlternateContent xmlns:mc="http://schemas.openxmlformats.org/markup-compatibility/2006">
              <mc:Choice xmlns:v="urn:schemas-microsoft-com:vml" Requires="v">
                <p:oleObj spid="_x0000_s3076" name="" r:id="rId1" imgW="5499735" imgH="3676015" progId="Word.Document.12">
                  <p:embed/>
                </p:oleObj>
              </mc:Choice>
              <mc:Fallback>
                <p:oleObj name="" r:id="rId1" imgW="5499735" imgH="3676015" progId="Word.Document.12">
                  <p:embed/>
                  <p:pic>
                    <p:nvPicPr>
                      <p:cNvPr id="0" name="图片 3075"/>
                      <p:cNvPicPr/>
                      <p:nvPr/>
                    </p:nvPicPr>
                    <p:blipFill>
                      <a:blip r:embed="rId2"/>
                      <a:stretch>
                        <a:fillRect/>
                      </a:stretch>
                    </p:blipFill>
                    <p:spPr>
                      <a:xfrm>
                        <a:off x="3228975" y="603250"/>
                        <a:ext cx="2684463" cy="1771650"/>
                      </a:xfrm>
                      <a:prstGeom prst="rect">
                        <a:avLst/>
                      </a:prstGeom>
                      <a:noFill/>
                      <a:ln w="38100">
                        <a:noFill/>
                        <a:miter/>
                      </a:ln>
                    </p:spPr>
                  </p:pic>
                </p:oleObj>
              </mc:Fallback>
            </mc:AlternateContent>
          </a:graphicData>
        </a:graphic>
      </p:graphicFrame>
      <p:graphicFrame>
        <p:nvGraphicFramePr>
          <p:cNvPr id="6162" name="对象 6161"/>
          <p:cNvGraphicFramePr/>
          <p:nvPr/>
        </p:nvGraphicFramePr>
        <p:xfrm>
          <a:off x="231775" y="561975"/>
          <a:ext cx="2570163" cy="1866900"/>
        </p:xfrm>
        <a:graphic>
          <a:graphicData uri="http://schemas.openxmlformats.org/presentationml/2006/ole">
            <mc:AlternateContent xmlns:mc="http://schemas.openxmlformats.org/markup-compatibility/2006">
              <mc:Choice xmlns:v="urn:schemas-microsoft-com:vml" Requires="v">
                <p:oleObj spid="_x0000_s3077" name="" r:id="rId3" imgW="2631440" imgH="1828800" progId="Word.Document.12">
                  <p:embed/>
                </p:oleObj>
              </mc:Choice>
              <mc:Fallback>
                <p:oleObj name="" r:id="rId3" imgW="2631440" imgH="1828800" progId="Word.Document.12">
                  <p:embed/>
                  <p:pic>
                    <p:nvPicPr>
                      <p:cNvPr id="0" name="图片 3076"/>
                      <p:cNvPicPr/>
                      <p:nvPr/>
                    </p:nvPicPr>
                    <p:blipFill>
                      <a:blip r:embed="rId4"/>
                      <a:stretch>
                        <a:fillRect/>
                      </a:stretch>
                    </p:blipFill>
                    <p:spPr>
                      <a:xfrm>
                        <a:off x="231775" y="561975"/>
                        <a:ext cx="2570163" cy="1866900"/>
                      </a:xfrm>
                      <a:prstGeom prst="rect">
                        <a:avLst/>
                      </a:prstGeom>
                      <a:noFill/>
                      <a:ln w="38100">
                        <a:noFill/>
                        <a:miter/>
                      </a:ln>
                    </p:spPr>
                  </p:pic>
                </p:oleObj>
              </mc:Fallback>
            </mc:AlternateContent>
          </a:graphicData>
        </a:graphic>
      </p:graphicFrame>
      <p:pic>
        <p:nvPicPr>
          <p:cNvPr id="6163" name="图片 6162" descr="001P4z7Vgy6EcRyfq5Jd3&amp;690"/>
          <p:cNvPicPr>
            <a:picLocks noChangeAspect="1"/>
          </p:cNvPicPr>
          <p:nvPr/>
        </p:nvPicPr>
        <p:blipFill>
          <a:blip r:embed="rId5"/>
          <a:stretch>
            <a:fillRect/>
          </a:stretch>
        </p:blipFill>
        <p:spPr>
          <a:xfrm>
            <a:off x="6445250" y="604838"/>
            <a:ext cx="2319338" cy="1738312"/>
          </a:xfrm>
          <a:prstGeom prst="rect">
            <a:avLst/>
          </a:prstGeom>
          <a:noFill/>
          <a:ln w="9525">
            <a:noFill/>
          </a:ln>
        </p:spPr>
      </p:pic>
      <p:pic>
        <p:nvPicPr>
          <p:cNvPr id="6164" name="图片 6163" descr="16776453_883762"/>
          <p:cNvPicPr>
            <a:picLocks noChangeAspect="1"/>
          </p:cNvPicPr>
          <p:nvPr/>
        </p:nvPicPr>
        <p:blipFill>
          <a:blip r:embed="rId6"/>
          <a:stretch>
            <a:fillRect/>
          </a:stretch>
        </p:blipFill>
        <p:spPr>
          <a:xfrm>
            <a:off x="9347200" y="609600"/>
            <a:ext cx="2620963" cy="1746250"/>
          </a:xfrm>
          <a:prstGeom prst="rect">
            <a:avLst/>
          </a:prstGeom>
          <a:noFill/>
          <a:ln w="9525">
            <a:noFill/>
          </a:ln>
        </p:spPr>
      </p:pic>
    </p:spTree>
  </p:cSld>
  <p:clrMapOvr>
    <a:masterClrMapping/>
  </p:clrMapOvr>
  <p:transition>
    <p:wedg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170" name="圆角矩形 7169"/>
          <p:cNvSpPr/>
          <p:nvPr/>
        </p:nvSpPr>
        <p:spPr>
          <a:xfrm>
            <a:off x="195263" y="2822575"/>
            <a:ext cx="11845925" cy="3300413"/>
          </a:xfrm>
          <a:prstGeom prst="roundRect">
            <a:avLst>
              <a:gd name="adj" fmla="val 16667"/>
            </a:avLst>
          </a:prstGeom>
          <a:solidFill>
            <a:srgbClr val="FFFF99">
              <a:alpha val="100000"/>
            </a:srgbClr>
          </a:solidFill>
          <a:ln w="9525" cap="flat" cmpd="sng">
            <a:solidFill>
              <a:schemeClr val="tx1"/>
            </a:solidFill>
            <a:prstDash val="solid"/>
            <a:headEnd type="none" w="med" len="med"/>
            <a:tailEnd type="none" w="med" len="med"/>
          </a:ln>
        </p:spPr>
        <p:txBody>
          <a:bodyPr wrap="none" lIns="90170" tIns="46990" rIns="90170" bIns="46990" anchor="ctr"/>
          <a:p>
            <a:pPr algn="ctr"/>
            <a:endParaRPr>
              <a:latin typeface="Arial" panose="020B0604020202020204" pitchFamily="34" charset="0"/>
            </a:endParaRPr>
          </a:p>
        </p:txBody>
      </p:sp>
      <p:sp>
        <p:nvSpPr>
          <p:cNvPr id="7171" name="矩形 4"/>
          <p:cNvSpPr/>
          <p:nvPr/>
        </p:nvSpPr>
        <p:spPr>
          <a:xfrm>
            <a:off x="-9525" y="6350"/>
            <a:ext cx="12230100" cy="495300"/>
          </a:xfrm>
          <a:prstGeom prst="rect">
            <a:avLst/>
          </a:prstGeom>
          <a:solidFill>
            <a:srgbClr val="00B0F0"/>
          </a:solidFill>
          <a:ln w="9525">
            <a:noFill/>
          </a:ln>
        </p:spPr>
        <p:txBody>
          <a:bodyPr anchor="ctr"/>
          <a:p>
            <a:pPr algn="ctr"/>
            <a:endParaRPr lang="zh-CN" altLang="en-US" dirty="0">
              <a:solidFill>
                <a:srgbClr val="FFFFFF"/>
              </a:solidFill>
              <a:latin typeface="Calibri" panose="020F0502020204030204" pitchFamily="2" charset="0"/>
            </a:endParaRPr>
          </a:p>
        </p:txBody>
      </p:sp>
      <p:sp>
        <p:nvSpPr>
          <p:cNvPr id="7172" name="矩形 26"/>
          <p:cNvSpPr/>
          <p:nvPr/>
        </p:nvSpPr>
        <p:spPr>
          <a:xfrm>
            <a:off x="-38100" y="6362700"/>
            <a:ext cx="12228513" cy="495300"/>
          </a:xfrm>
          <a:prstGeom prst="rect">
            <a:avLst/>
          </a:prstGeom>
          <a:solidFill>
            <a:srgbClr val="00B0F0"/>
          </a:solidFill>
          <a:ln w="9525">
            <a:noFill/>
          </a:ln>
        </p:spPr>
        <p:txBody>
          <a:bodyPr anchor="ctr"/>
          <a:p>
            <a:pPr algn="ctr"/>
            <a:endParaRPr lang="zh-CN" altLang="en-US" dirty="0">
              <a:solidFill>
                <a:srgbClr val="FFFFFF"/>
              </a:solidFill>
              <a:latin typeface="Calibri" panose="020F0502020204030204" pitchFamily="2" charset="0"/>
            </a:endParaRPr>
          </a:p>
        </p:txBody>
      </p:sp>
      <p:grpSp>
        <p:nvGrpSpPr>
          <p:cNvPr id="7173" name="组合 39"/>
          <p:cNvGrpSpPr/>
          <p:nvPr/>
        </p:nvGrpSpPr>
        <p:grpSpPr>
          <a:xfrm>
            <a:off x="7259638" y="1493838"/>
            <a:ext cx="1787525" cy="944562"/>
            <a:chOff x="0" y="0"/>
            <a:chExt cx="1788793" cy="944412"/>
          </a:xfrm>
        </p:grpSpPr>
        <p:sp>
          <p:nvSpPr>
            <p:cNvPr id="7174" name="文本框 25"/>
            <p:cNvSpPr txBox="1"/>
            <p:nvPr/>
          </p:nvSpPr>
          <p:spPr>
            <a:xfrm>
              <a:off x="147742" y="0"/>
              <a:ext cx="1493309" cy="396812"/>
            </a:xfrm>
            <a:prstGeom prst="rect">
              <a:avLst/>
            </a:prstGeom>
            <a:noFill/>
            <a:ln w="9525">
              <a:noFill/>
            </a:ln>
          </p:spPr>
          <p:txBody>
            <a:bodyPr>
              <a:spAutoFit/>
            </a:bodyPr>
            <a:p>
              <a:pPr algn="ctr"/>
              <a:endParaRPr lang="zh-CN" altLang="en-US" sz="2000" dirty="0">
                <a:solidFill>
                  <a:schemeClr val="bg1"/>
                </a:solidFill>
                <a:latin typeface="方正正准黑简体"/>
                <a:ea typeface="方正正准黑简体"/>
              </a:endParaRPr>
            </a:p>
          </p:txBody>
        </p:sp>
        <p:sp>
          <p:nvSpPr>
            <p:cNvPr id="7175" name="文本框 31"/>
            <p:cNvSpPr txBox="1"/>
            <p:nvPr/>
          </p:nvSpPr>
          <p:spPr>
            <a:xfrm>
              <a:off x="0" y="426970"/>
              <a:ext cx="1788793" cy="517442"/>
            </a:xfrm>
            <a:prstGeom prst="rect">
              <a:avLst/>
            </a:prstGeom>
            <a:noFill/>
            <a:ln w="9525">
              <a:noFill/>
            </a:ln>
          </p:spPr>
          <p:txBody>
            <a:bodyPr>
              <a:spAutoFit/>
            </a:bodyPr>
            <a:p>
              <a:endParaRPr lang="zh-CN" altLang="en-US" sz="1400" dirty="0">
                <a:solidFill>
                  <a:schemeClr val="bg1"/>
                </a:solidFill>
                <a:latin typeface="方正正准黑简体"/>
                <a:ea typeface="方正正准黑简体"/>
              </a:endParaRPr>
            </a:p>
            <a:p>
              <a:endParaRPr lang="zh-CN" altLang="en-US" sz="1400" dirty="0">
                <a:solidFill>
                  <a:schemeClr val="bg1"/>
                </a:solidFill>
                <a:latin typeface="方正正准黑简体"/>
                <a:ea typeface="方正正准黑简体"/>
              </a:endParaRPr>
            </a:p>
          </p:txBody>
        </p:sp>
      </p:grpSp>
      <p:grpSp>
        <p:nvGrpSpPr>
          <p:cNvPr id="7176" name="组合 38"/>
          <p:cNvGrpSpPr/>
          <p:nvPr/>
        </p:nvGrpSpPr>
        <p:grpSpPr>
          <a:xfrm>
            <a:off x="661988" y="3473450"/>
            <a:ext cx="1787525" cy="781050"/>
            <a:chOff x="0" y="0"/>
            <a:chExt cx="1788793" cy="781560"/>
          </a:xfrm>
        </p:grpSpPr>
        <p:sp>
          <p:nvSpPr>
            <p:cNvPr id="7177" name="文本框 29"/>
            <p:cNvSpPr txBox="1"/>
            <p:nvPr/>
          </p:nvSpPr>
          <p:spPr>
            <a:xfrm>
              <a:off x="147742" y="0"/>
              <a:ext cx="1493309" cy="397134"/>
            </a:xfrm>
            <a:prstGeom prst="rect">
              <a:avLst/>
            </a:prstGeom>
            <a:noFill/>
            <a:ln w="9525">
              <a:noFill/>
            </a:ln>
          </p:spPr>
          <p:txBody>
            <a:bodyPr>
              <a:spAutoFit/>
            </a:bodyPr>
            <a:p>
              <a:pPr algn="ctr"/>
              <a:endParaRPr lang="zh-CN" altLang="en-US" sz="2000" dirty="0">
                <a:solidFill>
                  <a:schemeClr val="bg1"/>
                </a:solidFill>
                <a:latin typeface="方正正准黑简体"/>
                <a:ea typeface="方正正准黑简体"/>
              </a:endParaRPr>
            </a:p>
          </p:txBody>
        </p:sp>
        <p:sp>
          <p:nvSpPr>
            <p:cNvPr id="7178" name="文本框 34"/>
            <p:cNvSpPr txBox="1"/>
            <p:nvPr/>
          </p:nvSpPr>
          <p:spPr>
            <a:xfrm>
              <a:off x="0" y="476561"/>
              <a:ext cx="1788793" cy="304999"/>
            </a:xfrm>
            <a:prstGeom prst="rect">
              <a:avLst/>
            </a:prstGeom>
            <a:noFill/>
            <a:ln w="9525">
              <a:noFill/>
            </a:ln>
          </p:spPr>
          <p:txBody>
            <a:bodyPr>
              <a:spAutoFit/>
            </a:bodyPr>
            <a:p>
              <a:endParaRPr lang="zh-CN" altLang="en-US" sz="1400" dirty="0">
                <a:solidFill>
                  <a:schemeClr val="bg1"/>
                </a:solidFill>
                <a:latin typeface="方正正准黑简体"/>
                <a:ea typeface="方正正准黑简体"/>
              </a:endParaRPr>
            </a:p>
          </p:txBody>
        </p:sp>
      </p:grpSp>
      <p:sp>
        <p:nvSpPr>
          <p:cNvPr id="7179" name="文本框 7178"/>
          <p:cNvSpPr txBox="1"/>
          <p:nvPr/>
        </p:nvSpPr>
        <p:spPr>
          <a:xfrm>
            <a:off x="3494088" y="4322763"/>
            <a:ext cx="1905000" cy="274637"/>
          </a:xfrm>
          <a:prstGeom prst="rect">
            <a:avLst/>
          </a:prstGeom>
          <a:noFill/>
          <a:ln w="9525">
            <a:noFill/>
          </a:ln>
        </p:spPr>
        <p:txBody>
          <a:bodyPr>
            <a:spAutoFit/>
          </a:bodyPr>
          <a:p>
            <a:pPr>
              <a:spcBef>
                <a:spcPct val="50000"/>
              </a:spcBef>
            </a:pPr>
            <a:endParaRPr lang="zh-CN" altLang="en-US" sz="1200" dirty="0">
              <a:latin typeface="Arial" panose="020B0604020202020204" pitchFamily="34" charset="0"/>
            </a:endParaRPr>
          </a:p>
        </p:txBody>
      </p:sp>
      <p:sp>
        <p:nvSpPr>
          <p:cNvPr id="7180" name="文本框 7179"/>
          <p:cNvSpPr txBox="1"/>
          <p:nvPr/>
        </p:nvSpPr>
        <p:spPr>
          <a:xfrm>
            <a:off x="381000" y="3146425"/>
            <a:ext cx="1687513" cy="366713"/>
          </a:xfrm>
          <a:prstGeom prst="rect">
            <a:avLst/>
          </a:prstGeom>
          <a:noFill/>
          <a:ln w="9525">
            <a:noFill/>
          </a:ln>
        </p:spPr>
        <p:txBody>
          <a:bodyPr>
            <a:spAutoFit/>
          </a:bodyPr>
          <a:p>
            <a:pPr>
              <a:spcBef>
                <a:spcPct val="50000"/>
              </a:spcBef>
            </a:pPr>
            <a:endParaRPr lang="zh-CN" altLang="en-US" dirty="0">
              <a:latin typeface="Arial" panose="020B0604020202020204" pitchFamily="34" charset="0"/>
            </a:endParaRPr>
          </a:p>
        </p:txBody>
      </p:sp>
      <p:sp>
        <p:nvSpPr>
          <p:cNvPr id="7181" name="文本框 7180"/>
          <p:cNvSpPr txBox="1"/>
          <p:nvPr/>
        </p:nvSpPr>
        <p:spPr>
          <a:xfrm>
            <a:off x="3222625" y="3516313"/>
            <a:ext cx="1871663" cy="366712"/>
          </a:xfrm>
          <a:prstGeom prst="rect">
            <a:avLst/>
          </a:prstGeom>
          <a:noFill/>
          <a:ln w="9525">
            <a:noFill/>
          </a:ln>
        </p:spPr>
        <p:txBody>
          <a:bodyPr>
            <a:spAutoFit/>
          </a:bodyPr>
          <a:p>
            <a:pPr>
              <a:spcBef>
                <a:spcPct val="50000"/>
              </a:spcBef>
            </a:pPr>
            <a:endParaRPr lang="zh-CN" altLang="en-US" dirty="0">
              <a:latin typeface="Arial" panose="020B0604020202020204" pitchFamily="34" charset="0"/>
            </a:endParaRPr>
          </a:p>
        </p:txBody>
      </p:sp>
      <p:sp>
        <p:nvSpPr>
          <p:cNvPr id="7182" name="文本框 7181"/>
          <p:cNvSpPr txBox="1"/>
          <p:nvPr/>
        </p:nvSpPr>
        <p:spPr>
          <a:xfrm>
            <a:off x="184150" y="2887663"/>
            <a:ext cx="11798300" cy="2979737"/>
          </a:xfrm>
          <a:prstGeom prst="rect">
            <a:avLst/>
          </a:prstGeom>
          <a:noFill/>
          <a:ln w="9525">
            <a:noFill/>
          </a:ln>
        </p:spPr>
        <p:txBody>
          <a:bodyPr wrap="square">
            <a:spAutoFit/>
          </a:bodyPr>
          <a:p>
            <a:pPr>
              <a:spcBef>
                <a:spcPct val="50000"/>
              </a:spcBef>
            </a:pPr>
            <a:r>
              <a:rPr lang="zh-CN" altLang="en-US" sz="1400" dirty="0">
                <a:latin typeface="Arial" panose="020B0604020202020204" pitchFamily="34" charset="0"/>
              </a:rPr>
              <a:t>      </a:t>
            </a:r>
            <a:r>
              <a:rPr lang="zh-CN" altLang="en-US" sz="1300" dirty="0">
                <a:latin typeface="Arial" panose="020B0604020202020204" pitchFamily="34" charset="0"/>
              </a:rPr>
              <a:t>  孩子是一个家庭的重要成员，更是民族的未来，说以孩子的健康状况至关重要。2012年我国儿童营养发展报告显示，一是超重和肥胖问题逐步显现，不仅城市地区儿童肥胖问题日益突出，农村地区儿童肥胖问题也逐渐呈现，儿童营养状况存在显著的城乡和地区差异，农村地区，特别是贫困地区农村儿童营养问题更为突出。二是农村地区儿童营养改善基础尚不稳定，呈现脆弱性，容易受到经济条件和突发事件的影响；三是2岁以下儿童贫血问题突出。2010年，6-12月龄农村儿童贫血患病率高达28.2%，13-24月龄儿童贫血患病率为20.5%；儿童是未来，儿童的健康问题日益显现，正成为我国社会的一个隐患。下面简要论述近年来我国儿童成长中出现的主要健康问题。</a:t>
            </a:r>
            <a:endParaRPr lang="zh-CN" altLang="en-US" sz="1300" dirty="0">
              <a:latin typeface="Arial" panose="020B0604020202020204" pitchFamily="34" charset="0"/>
            </a:endParaRPr>
          </a:p>
          <a:p>
            <a:pPr>
              <a:spcBef>
                <a:spcPct val="50000"/>
              </a:spcBef>
            </a:pPr>
            <a:r>
              <a:rPr lang="zh-CN" altLang="en-US" sz="1300" dirty="0">
                <a:latin typeface="Arial" panose="020B0604020202020204" pitchFamily="34" charset="0"/>
              </a:rPr>
              <a:t>        关于肥胖：无论农村还是城市，我国的肥胖率都在逐年增加。美国北卡罗莱纳大学2008年公布的一项研究结果显示，中国有超过25%的成年人属于超重或肥胖，而且这类人的增长速度还在加快。值得注意的是，除了“一目了然”的肥胖之外，在人群里还有一类“隐形肥胖者”——这些人不仅自己不觉得胖，连他们的亲友也常常误认为他们身材保持得不错。报道说，虽然中国的肥胖问题多出在成年人身上，但儿童和青少年也未能幸免。该研究报告的作者表示，中国儿童的肥胖问题令人担忧：研究发现，20岁以下的中国男孩中，有23%超重或肥胖，女孩中该比例为14%。这些数字远远超过了包括日本和韩国在内的其他高收入国家。</a:t>
            </a:r>
            <a:endParaRPr lang="zh-CN" altLang="en-US" sz="1300" dirty="0">
              <a:latin typeface="Arial" panose="020B0604020202020204" pitchFamily="34" charset="0"/>
            </a:endParaRPr>
          </a:p>
          <a:p>
            <a:pPr>
              <a:spcBef>
                <a:spcPct val="50000"/>
              </a:spcBef>
            </a:pPr>
            <a:r>
              <a:rPr lang="zh-CN" altLang="en-US" sz="1300" dirty="0">
                <a:latin typeface="Arial" panose="020B0604020202020204" pitchFamily="34" charset="0"/>
              </a:rPr>
              <a:t>      中国儿童的健康状况及存在的问题是社会的综合问题，但是最直接的因素是营运和运动，中国当前对于儿童来说绝大部分是营养过剩运动缺少，特别是城市儿童</a:t>
            </a:r>
            <a:endParaRPr lang="zh-CN" altLang="en-US" sz="1300" dirty="0">
              <a:latin typeface="Arial" panose="020B0604020202020204" pitchFamily="34" charset="0"/>
            </a:endParaRPr>
          </a:p>
          <a:p>
            <a:pPr>
              <a:spcBef>
                <a:spcPct val="50000"/>
              </a:spcBef>
            </a:pPr>
            <a:r>
              <a:rPr lang="zh-CN" altLang="en-US" sz="1300" dirty="0">
                <a:solidFill>
                  <a:srgbClr val="009900"/>
                </a:solidFill>
                <a:latin typeface="微软雅黑" panose="020B0503020204020204" pitchFamily="2" charset="-122"/>
                <a:ea typeface="微软雅黑" panose="020B0503020204020204" pitchFamily="2" charset="-122"/>
                <a:sym typeface="微软雅黑" panose="020B0503020204020204" pitchFamily="2" charset="-122"/>
              </a:rPr>
              <a:t>      </a:t>
            </a:r>
            <a:r>
              <a:rPr lang="zh-CN" altLang="en-US" sz="1300" dirty="0">
                <a:latin typeface="Arial" panose="020B0604020202020204" pitchFamily="34" charset="0"/>
                <a:sym typeface="Arial" panose="020B0604020202020204" pitchFamily="34" charset="0"/>
              </a:rPr>
              <a:t>当前社会在青少年成长存在着非常多的问题，网络和影视文化的影响逐步腐蚀了青少年健康的生活习惯，缺少社交，不善于跟人沟通，甚至孤独自闭，缺少体育锻炼，身体虚弱容易生病。</a:t>
            </a:r>
            <a:endParaRPr lang="zh-CN" altLang="en-US" sz="1300" dirty="0">
              <a:latin typeface="Arial" panose="020B0604020202020204" pitchFamily="34" charset="0"/>
              <a:sym typeface="Arial" panose="020B0604020202020204" pitchFamily="34" charset="0"/>
            </a:endParaRPr>
          </a:p>
        </p:txBody>
      </p:sp>
      <p:sp>
        <p:nvSpPr>
          <p:cNvPr id="7183" name="文本框 7182"/>
          <p:cNvSpPr txBox="1"/>
          <p:nvPr/>
        </p:nvSpPr>
        <p:spPr>
          <a:xfrm>
            <a:off x="200025" y="0"/>
            <a:ext cx="11058525" cy="457200"/>
          </a:xfrm>
          <a:prstGeom prst="rect">
            <a:avLst/>
          </a:prstGeom>
          <a:noFill/>
          <a:ln w="9525">
            <a:noFill/>
          </a:ln>
        </p:spPr>
        <p:txBody>
          <a:bodyPr wrap="square">
            <a:spAutoFit/>
          </a:bodyPr>
          <a:p>
            <a:pPr>
              <a:spcBef>
                <a:spcPct val="50000"/>
              </a:spcBef>
            </a:pPr>
            <a:r>
              <a:rPr lang="zh-CN" altLang="en-US" sz="2400" dirty="0">
                <a:latin typeface="Arial" panose="020B0604020202020204" pitchFamily="34" charset="0"/>
                <a:ea typeface="微软雅黑" panose="020B0503020204020204" pitchFamily="2" charset="-122"/>
              </a:rPr>
              <a:t>现状三：我国儿童、青少年身体素质现状</a:t>
            </a:r>
            <a:endParaRPr lang="zh-CN" altLang="en-US" sz="2400" dirty="0">
              <a:latin typeface="Arial" panose="020B0604020202020204" pitchFamily="34" charset="0"/>
              <a:ea typeface="微软雅黑" panose="020B0503020204020204" pitchFamily="2" charset="-122"/>
            </a:endParaRPr>
          </a:p>
        </p:txBody>
      </p:sp>
      <p:pic>
        <p:nvPicPr>
          <p:cNvPr id="7184" name="图片 7183" descr="mp27601590_1439695916957_1_th"/>
          <p:cNvPicPr>
            <a:picLocks noChangeAspect="1"/>
          </p:cNvPicPr>
          <p:nvPr/>
        </p:nvPicPr>
        <p:blipFill>
          <a:blip r:embed="rId1"/>
          <a:stretch>
            <a:fillRect/>
          </a:stretch>
        </p:blipFill>
        <p:spPr>
          <a:xfrm>
            <a:off x="9401175" y="615950"/>
            <a:ext cx="2641600" cy="1984375"/>
          </a:xfrm>
          <a:prstGeom prst="rect">
            <a:avLst/>
          </a:prstGeom>
          <a:noFill/>
          <a:ln w="9525">
            <a:noFill/>
          </a:ln>
        </p:spPr>
      </p:pic>
      <p:pic>
        <p:nvPicPr>
          <p:cNvPr id="7185" name="图片 7184" descr="W020140726411315544144"/>
          <p:cNvPicPr>
            <a:picLocks noChangeAspect="1"/>
          </p:cNvPicPr>
          <p:nvPr/>
        </p:nvPicPr>
        <p:blipFill>
          <a:blip r:embed="rId2"/>
          <a:stretch>
            <a:fillRect/>
          </a:stretch>
        </p:blipFill>
        <p:spPr>
          <a:xfrm>
            <a:off x="58738" y="598488"/>
            <a:ext cx="3128962" cy="2009775"/>
          </a:xfrm>
          <a:prstGeom prst="rect">
            <a:avLst/>
          </a:prstGeom>
          <a:noFill/>
          <a:ln w="9525">
            <a:noFill/>
          </a:ln>
        </p:spPr>
      </p:pic>
      <p:pic>
        <p:nvPicPr>
          <p:cNvPr id="7186" name="图片 7185" descr="pic0200607141026592123"/>
          <p:cNvPicPr>
            <a:picLocks noChangeAspect="1"/>
          </p:cNvPicPr>
          <p:nvPr/>
        </p:nvPicPr>
        <p:blipFill>
          <a:blip r:embed="rId3"/>
          <a:stretch>
            <a:fillRect/>
          </a:stretch>
        </p:blipFill>
        <p:spPr>
          <a:xfrm>
            <a:off x="3251200" y="606425"/>
            <a:ext cx="3008313" cy="2003425"/>
          </a:xfrm>
          <a:prstGeom prst="rect">
            <a:avLst/>
          </a:prstGeom>
          <a:noFill/>
          <a:ln w="9525">
            <a:noFill/>
          </a:ln>
        </p:spPr>
      </p:pic>
      <p:pic>
        <p:nvPicPr>
          <p:cNvPr id="7187" name="图片 7186" descr="201308111626371929"/>
          <p:cNvPicPr>
            <a:picLocks noChangeAspect="1"/>
          </p:cNvPicPr>
          <p:nvPr/>
        </p:nvPicPr>
        <p:blipFill>
          <a:blip r:embed="rId4"/>
          <a:stretch>
            <a:fillRect/>
          </a:stretch>
        </p:blipFill>
        <p:spPr>
          <a:xfrm>
            <a:off x="6316663" y="600075"/>
            <a:ext cx="3011487" cy="2009775"/>
          </a:xfrm>
          <a:prstGeom prst="rect">
            <a:avLst/>
          </a:prstGeom>
          <a:noFill/>
          <a:ln w="9525">
            <a:noFill/>
          </a:ln>
        </p:spPr>
      </p:pic>
    </p:spTree>
  </p:cSld>
  <p:clrMapOvr>
    <a:masterClrMapping/>
  </p:clrMapOvr>
  <p:transition>
    <p:wedg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194" name="矩形 3"/>
          <p:cNvSpPr/>
          <p:nvPr/>
        </p:nvSpPr>
        <p:spPr>
          <a:xfrm>
            <a:off x="-26987" y="0"/>
            <a:ext cx="12226925" cy="495300"/>
          </a:xfrm>
          <a:prstGeom prst="rect">
            <a:avLst/>
          </a:prstGeom>
          <a:solidFill>
            <a:srgbClr val="00B0F0"/>
          </a:solidFill>
          <a:ln w="9525">
            <a:noFill/>
          </a:ln>
        </p:spPr>
        <p:txBody>
          <a:bodyPr anchor="ctr"/>
          <a:p>
            <a:pPr algn="ctr"/>
            <a:endParaRPr lang="zh-CN" altLang="en-US" dirty="0">
              <a:solidFill>
                <a:srgbClr val="FFFFFF"/>
              </a:solidFill>
              <a:latin typeface="Calibri" panose="020F0502020204030204" pitchFamily="2" charset="0"/>
            </a:endParaRPr>
          </a:p>
        </p:txBody>
      </p:sp>
      <p:sp>
        <p:nvSpPr>
          <p:cNvPr id="8195" name="矩形 4"/>
          <p:cNvSpPr/>
          <p:nvPr/>
        </p:nvSpPr>
        <p:spPr>
          <a:xfrm>
            <a:off x="-38100" y="6362700"/>
            <a:ext cx="12228513" cy="495300"/>
          </a:xfrm>
          <a:prstGeom prst="rect">
            <a:avLst/>
          </a:prstGeom>
          <a:solidFill>
            <a:srgbClr val="00B0F0"/>
          </a:solidFill>
          <a:ln w="9525">
            <a:noFill/>
          </a:ln>
        </p:spPr>
        <p:txBody>
          <a:bodyPr anchor="ctr"/>
          <a:p>
            <a:pPr algn="ctr"/>
            <a:endParaRPr lang="zh-CN" altLang="en-US" dirty="0">
              <a:solidFill>
                <a:srgbClr val="FFFFFF"/>
              </a:solidFill>
              <a:latin typeface="Calibri" panose="020F0502020204030204" pitchFamily="2" charset="0"/>
            </a:endParaRPr>
          </a:p>
        </p:txBody>
      </p:sp>
      <p:pic>
        <p:nvPicPr>
          <p:cNvPr id="8196" name="图片 24"/>
          <p:cNvPicPr>
            <a:picLocks noChangeAspect="1"/>
          </p:cNvPicPr>
          <p:nvPr/>
        </p:nvPicPr>
        <p:blipFill>
          <a:blip r:embed="rId1"/>
          <a:stretch>
            <a:fillRect/>
          </a:stretch>
        </p:blipFill>
        <p:spPr>
          <a:xfrm>
            <a:off x="3679825" y="3427413"/>
            <a:ext cx="120650" cy="14287"/>
          </a:xfrm>
          <a:prstGeom prst="rect">
            <a:avLst/>
          </a:prstGeom>
          <a:noFill/>
          <a:ln w="9525">
            <a:noFill/>
          </a:ln>
        </p:spPr>
      </p:pic>
      <p:sp>
        <p:nvSpPr>
          <p:cNvPr id="8197" name="文本框 8196"/>
          <p:cNvSpPr txBox="1"/>
          <p:nvPr/>
        </p:nvSpPr>
        <p:spPr>
          <a:xfrm>
            <a:off x="174625" y="0"/>
            <a:ext cx="7564438" cy="457200"/>
          </a:xfrm>
          <a:prstGeom prst="rect">
            <a:avLst/>
          </a:prstGeom>
          <a:noFill/>
          <a:ln w="9525">
            <a:noFill/>
          </a:ln>
        </p:spPr>
        <p:txBody>
          <a:bodyPr>
            <a:spAutoFit/>
          </a:bodyPr>
          <a:p>
            <a:pPr>
              <a:spcBef>
                <a:spcPct val="50000"/>
              </a:spcBef>
            </a:pPr>
            <a:r>
              <a:rPr lang="zh-CN" altLang="en-US" sz="2400" dirty="0">
                <a:solidFill>
                  <a:schemeClr val="bg1"/>
                </a:solidFill>
                <a:latin typeface="微软雅黑" panose="020B0503020204020204" pitchFamily="2" charset="-122"/>
                <a:ea typeface="微软雅黑" panose="020B0503020204020204" pitchFamily="2" charset="-122"/>
              </a:rPr>
              <a:t>解决方案：游乐蹦床项目可提高儿童的身体素质：</a:t>
            </a:r>
            <a:endParaRPr lang="zh-CN" altLang="en-US" sz="2400" dirty="0">
              <a:solidFill>
                <a:schemeClr val="bg1"/>
              </a:solidFill>
              <a:latin typeface="微软雅黑" panose="020B0503020204020204" pitchFamily="2" charset="-122"/>
              <a:ea typeface="微软雅黑" panose="020B0503020204020204" pitchFamily="2" charset="-122"/>
            </a:endParaRPr>
          </a:p>
        </p:txBody>
      </p:sp>
      <p:sp>
        <p:nvSpPr>
          <p:cNvPr id="8198" name="圆角矩形 8197"/>
          <p:cNvSpPr/>
          <p:nvPr/>
        </p:nvSpPr>
        <p:spPr>
          <a:xfrm>
            <a:off x="2847975" y="644525"/>
            <a:ext cx="9048750" cy="5565775"/>
          </a:xfrm>
          <a:prstGeom prst="roundRect">
            <a:avLst>
              <a:gd name="adj" fmla="val 16667"/>
            </a:avLst>
          </a:prstGeom>
          <a:solidFill>
            <a:srgbClr val="99CC00">
              <a:alpha val="100000"/>
            </a:srgbClr>
          </a:solidFill>
          <a:ln w="9525" cap="flat" cmpd="sng">
            <a:solidFill>
              <a:schemeClr val="tx1"/>
            </a:solidFill>
            <a:prstDash val="solid"/>
            <a:headEnd type="none" w="med" len="med"/>
            <a:tailEnd type="none" w="med" len="med"/>
          </a:ln>
        </p:spPr>
        <p:txBody>
          <a:bodyPr/>
          <a:p>
            <a:endParaRPr lang="zh-CN" altLang="en-US"/>
          </a:p>
        </p:txBody>
      </p:sp>
      <p:sp>
        <p:nvSpPr>
          <p:cNvPr id="8199" name="文本框 8198"/>
          <p:cNvSpPr txBox="1"/>
          <p:nvPr/>
        </p:nvSpPr>
        <p:spPr>
          <a:xfrm>
            <a:off x="3284538" y="774700"/>
            <a:ext cx="1873250" cy="365125"/>
          </a:xfrm>
          <a:prstGeom prst="rect">
            <a:avLst/>
          </a:prstGeom>
          <a:noFill/>
          <a:ln w="9525">
            <a:noFill/>
          </a:ln>
        </p:spPr>
        <p:txBody>
          <a:bodyPr>
            <a:spAutoFit/>
          </a:bodyPr>
          <a:p>
            <a:pPr>
              <a:spcBef>
                <a:spcPct val="50000"/>
              </a:spcBef>
            </a:pPr>
            <a:r>
              <a:rPr lang="zh-CN" altLang="en-US" dirty="0">
                <a:latin typeface="微软雅黑" panose="020B0503020204020204" pitchFamily="2" charset="-122"/>
                <a:ea typeface="微软雅黑" panose="020B0503020204020204" pitchFamily="2" charset="-122"/>
              </a:rPr>
              <a:t>蹦床的益处</a:t>
            </a:r>
            <a:r>
              <a:rPr lang="zh-CN" altLang="en-US" dirty="0">
                <a:latin typeface="Arial" panose="020B0604020202020204" pitchFamily="34" charset="0"/>
                <a:ea typeface="微软雅黑" panose="020B0503020204020204" pitchFamily="2" charset="-122"/>
              </a:rPr>
              <a:t>：</a:t>
            </a:r>
            <a:endParaRPr lang="zh-CN" altLang="en-US" dirty="0">
              <a:latin typeface="Arial" panose="020B0604020202020204" pitchFamily="34" charset="0"/>
              <a:ea typeface="微软雅黑" panose="020B0503020204020204" pitchFamily="2" charset="-122"/>
            </a:endParaRPr>
          </a:p>
        </p:txBody>
      </p:sp>
      <p:sp>
        <p:nvSpPr>
          <p:cNvPr id="8200" name="文本框 8199"/>
          <p:cNvSpPr txBox="1"/>
          <p:nvPr/>
        </p:nvSpPr>
        <p:spPr>
          <a:xfrm>
            <a:off x="3109913" y="1198563"/>
            <a:ext cx="8586787" cy="4892675"/>
          </a:xfrm>
          <a:prstGeom prst="rect">
            <a:avLst/>
          </a:prstGeom>
          <a:noFill/>
          <a:ln w="9525">
            <a:noFill/>
          </a:ln>
        </p:spPr>
        <p:txBody>
          <a:bodyPr wrap="square">
            <a:spAutoFit/>
          </a:bodyPr>
          <a:p>
            <a:pPr>
              <a:spcBef>
                <a:spcPct val="50000"/>
              </a:spcBef>
            </a:pPr>
            <a:r>
              <a:rPr lang="zh-CN" altLang="en-US" sz="1200" dirty="0">
                <a:latin typeface="微软雅黑" panose="020B0503020204020204" pitchFamily="2" charset="-122"/>
                <a:ea typeface="微软雅黑" panose="020B0503020204020204" pitchFamily="2" charset="-122"/>
              </a:rPr>
              <a:t>        一、燃烧脂肪</a:t>
            </a:r>
            <a:endParaRPr lang="zh-CN" altLang="en-US" sz="1200" dirty="0">
              <a:latin typeface="微软雅黑" panose="020B0503020204020204" pitchFamily="2" charset="-122"/>
              <a:ea typeface="微软雅黑" panose="020B0503020204020204" pitchFamily="2" charset="-122"/>
            </a:endParaRPr>
          </a:p>
          <a:p>
            <a:pPr>
              <a:spcBef>
                <a:spcPct val="50000"/>
              </a:spcBef>
            </a:pPr>
            <a:r>
              <a:rPr lang="zh-CN" altLang="en-US" sz="1200" dirty="0">
                <a:latin typeface="微软雅黑" panose="020B0503020204020204" pitchFamily="2" charset="-122"/>
                <a:ea typeface="微软雅黑" panose="020B0503020204020204" pitchFamily="2" charset="-122"/>
              </a:rPr>
              <a:t>        蹦床对你的健康是非常有帮助的，因为你每跳都在燃烧卡路里，经历跳跃的自由，这实际 上有助于让你的身体状态更好。</a:t>
            </a:r>
            <a:endParaRPr lang="zh-CN" altLang="en-US" sz="1200" dirty="0">
              <a:latin typeface="微软雅黑" panose="020B0503020204020204" pitchFamily="2" charset="-122"/>
              <a:ea typeface="微软雅黑" panose="020B0503020204020204" pitchFamily="2" charset="-122"/>
            </a:endParaRPr>
          </a:p>
          <a:p>
            <a:pPr>
              <a:spcBef>
                <a:spcPct val="50000"/>
              </a:spcBef>
            </a:pPr>
            <a:r>
              <a:rPr lang="zh-CN" altLang="en-US" sz="1200" dirty="0">
                <a:latin typeface="微软雅黑" panose="020B0503020204020204" pitchFamily="2" charset="-122"/>
                <a:ea typeface="微软雅黑" panose="020B0503020204020204" pitchFamily="2" charset="-122"/>
              </a:rPr>
              <a:t>        前往健身房可以是一个挑战，但在蹦床乐园，在快乐中锻炼！弹弹使用几乎所有的肌肉， 特别集中于胃，胳膊和腿。开始调理你的肌肉，燃烧脂肪和玩乐增加你的新陈代谢！以促进心血管健康，年轻人至少需要一个半小时，每天剧烈的体力活动。定期弹跳帮助调 养身体，尤其是肚子，背部和腿部。核心稳定肌肉一直从事以帮助提高平衡。这种类型的培训 有助于提高你的新陈代谢率，燃烧脂肪和卡路里的能力。</a:t>
            </a:r>
            <a:endParaRPr lang="zh-CN" altLang="en-US" sz="1200" dirty="0">
              <a:latin typeface="微软雅黑" panose="020B0503020204020204" pitchFamily="2" charset="-122"/>
              <a:ea typeface="微软雅黑" panose="020B0503020204020204" pitchFamily="2" charset="-122"/>
            </a:endParaRPr>
          </a:p>
          <a:p>
            <a:pPr>
              <a:spcBef>
                <a:spcPct val="50000"/>
              </a:spcBef>
            </a:pPr>
            <a:r>
              <a:rPr lang="zh-CN" altLang="en-US" sz="1200" dirty="0">
                <a:latin typeface="微软雅黑" panose="020B0503020204020204" pitchFamily="2" charset="-122"/>
                <a:ea typeface="微软雅黑" panose="020B0503020204020204" pitchFamily="2" charset="-122"/>
              </a:rPr>
              <a:t>        二、促进血液循环及心血管健康</a:t>
            </a:r>
            <a:endParaRPr lang="zh-CN" altLang="en-US" sz="1200" dirty="0">
              <a:latin typeface="微软雅黑" panose="020B0503020204020204" pitchFamily="2" charset="-122"/>
              <a:ea typeface="微软雅黑" panose="020B0503020204020204" pitchFamily="2" charset="-122"/>
            </a:endParaRPr>
          </a:p>
          <a:p>
            <a:pPr>
              <a:spcBef>
                <a:spcPct val="50000"/>
              </a:spcBef>
            </a:pPr>
            <a:r>
              <a:rPr lang="zh-CN" altLang="en-US" sz="1200" dirty="0">
                <a:latin typeface="微软雅黑" panose="020B0503020204020204" pitchFamily="2" charset="-122"/>
                <a:ea typeface="微软雅黑" panose="020B0503020204020204" pitchFamily="2" charset="-122"/>
              </a:rPr>
              <a:t>        跳跃对抗重力加强所有身体系统，被认为是最有利的有氧运动之一。心血管活动增加心脏 率和脉率。换句话说，跳工作心脏肌肉！跳跃也加强主要肌肉群，有助于心血管系统的健康。 当你落魄的蹦床，你把你的肌肉更大的引力（G 力）。心脏肌肉纤维变得更加强壮结果。这意 味着你的肌肉和肌肉层会变得更加强大了。每次反弹，六十万亿个细胞在你的身体正在不断加 强。 因为你的心脏正在加强，血液循环改善。良性循环保证了氧气通过你的身体更有效地抽 水。</a:t>
            </a:r>
            <a:endParaRPr lang="zh-CN" altLang="en-US" sz="1200" dirty="0">
              <a:latin typeface="微软雅黑" panose="020B0503020204020204" pitchFamily="2" charset="-122"/>
              <a:ea typeface="微软雅黑" panose="020B0503020204020204" pitchFamily="2" charset="-122"/>
            </a:endParaRPr>
          </a:p>
          <a:p>
            <a:pPr>
              <a:spcBef>
                <a:spcPct val="50000"/>
              </a:spcBef>
            </a:pPr>
            <a:r>
              <a:rPr lang="zh-CN" altLang="en-US" sz="1200" dirty="0">
                <a:latin typeface="微软雅黑" panose="020B0503020204020204" pitchFamily="2" charset="-122"/>
                <a:ea typeface="微软雅黑" panose="020B0503020204020204" pitchFamily="2" charset="-122"/>
              </a:rPr>
              <a:t>        三、低冲击锻炼骨骼和关节</a:t>
            </a:r>
            <a:endParaRPr lang="zh-CN" altLang="en-US" sz="1200" dirty="0">
              <a:latin typeface="微软雅黑" panose="020B0503020204020204" pitchFamily="2" charset="-122"/>
              <a:ea typeface="微软雅黑" panose="020B0503020204020204" pitchFamily="2" charset="-122"/>
            </a:endParaRPr>
          </a:p>
          <a:p>
            <a:pPr>
              <a:spcBef>
                <a:spcPct val="50000"/>
              </a:spcBef>
            </a:pPr>
            <a:r>
              <a:rPr lang="zh-CN" altLang="en-US" sz="1200" dirty="0">
                <a:latin typeface="微软雅黑" panose="020B0503020204020204" pitchFamily="2" charset="-122"/>
                <a:ea typeface="微软雅黑" panose="020B0503020204020204" pitchFamily="2" charset="-122"/>
              </a:rPr>
              <a:t>        蹦床是一个低影响锻炼。这意味着该设备（弹簧）吸收大约 80％的从反弹冲击。这种吸 收降低了应力对骨骼和关节（例如膝盖和脊柱），并最大限度地减少受伤的机会。反复低冲击 运动建立和强化骨骼和肌肉。随着时间的推移，这可能会导致改善平衡，协调和姿势。跳跃甚 至可以增加力量在你的关节，它可以减少或防止关节炎疼痛。肌肉也加强和延长，从而增加灵 活性。</a:t>
            </a:r>
            <a:endParaRPr lang="zh-CN" altLang="en-US" sz="1200" dirty="0">
              <a:latin typeface="微软雅黑" panose="020B0503020204020204" pitchFamily="2" charset="-122"/>
              <a:ea typeface="微软雅黑" panose="020B0503020204020204" pitchFamily="2" charset="-122"/>
            </a:endParaRPr>
          </a:p>
          <a:p>
            <a:pPr>
              <a:spcBef>
                <a:spcPct val="50000"/>
              </a:spcBef>
            </a:pPr>
            <a:r>
              <a:rPr lang="zh-CN" altLang="en-US" sz="1200" dirty="0">
                <a:latin typeface="微软雅黑" panose="020B0503020204020204" pitchFamily="2" charset="-122"/>
                <a:ea typeface="微软雅黑" panose="020B0503020204020204" pitchFamily="2" charset="-122"/>
              </a:rPr>
              <a:t>        四、平衡与协调 弹跳迫使你更加了解你的重心。</a:t>
            </a:r>
            <a:endParaRPr lang="zh-CN" altLang="en-US" sz="1200" dirty="0">
              <a:latin typeface="微软雅黑" panose="020B0503020204020204" pitchFamily="2" charset="-122"/>
              <a:ea typeface="微软雅黑" panose="020B0503020204020204" pitchFamily="2" charset="-122"/>
            </a:endParaRPr>
          </a:p>
          <a:p>
            <a:pPr>
              <a:spcBef>
                <a:spcPct val="50000"/>
              </a:spcBef>
            </a:pPr>
            <a:r>
              <a:rPr lang="zh-CN" altLang="en-US" sz="1200" dirty="0">
                <a:latin typeface="微软雅黑" panose="020B0503020204020204" pitchFamily="2" charset="-122"/>
                <a:ea typeface="微软雅黑" panose="020B0503020204020204" pitchFamily="2" charset="-122"/>
              </a:rPr>
              <a:t>         这种不断强化的平衡是完美的交叉训练的运动员。协调你的胳膊和腿的需要，能够增加手眼协调为好。 蹦床运动是一个伟大的方式来开发的技能，让你承担一些要求同时集中项目：弹跳，平衡，保持人体的位置并预测下一个动作。这被证明对 双边运动技能，以及允许跳线在同一时间控制不同肌肉和四肢产生积极的影响。</a:t>
            </a:r>
            <a:endParaRPr lang="zh-CN" altLang="en-US" sz="1200" dirty="0">
              <a:latin typeface="微软雅黑" panose="020B0503020204020204" pitchFamily="2" charset="-122"/>
              <a:ea typeface="微软雅黑" panose="020B0503020204020204" pitchFamily="2" charset="-122"/>
            </a:endParaRPr>
          </a:p>
          <a:p>
            <a:pPr>
              <a:spcBef>
                <a:spcPct val="50000"/>
              </a:spcBef>
            </a:pPr>
            <a:endParaRPr lang="zh-CN" altLang="en-US" dirty="0">
              <a:latin typeface="微软雅黑" panose="020B0503020204020204" pitchFamily="2" charset="-122"/>
              <a:ea typeface="微软雅黑" panose="020B0503020204020204" pitchFamily="2" charset="-122"/>
            </a:endParaRPr>
          </a:p>
        </p:txBody>
      </p:sp>
      <p:pic>
        <p:nvPicPr>
          <p:cNvPr id="8201" name="图片 8200" descr="trampoline park"/>
          <p:cNvPicPr>
            <a:picLocks noChangeAspect="1"/>
          </p:cNvPicPr>
          <p:nvPr/>
        </p:nvPicPr>
        <p:blipFill>
          <a:blip r:embed="rId2"/>
          <a:stretch>
            <a:fillRect/>
          </a:stretch>
        </p:blipFill>
        <p:spPr>
          <a:xfrm>
            <a:off x="3175" y="647700"/>
            <a:ext cx="2635250" cy="2636838"/>
          </a:xfrm>
          <a:prstGeom prst="rect">
            <a:avLst/>
          </a:prstGeom>
          <a:noFill/>
          <a:ln w="9525">
            <a:noFill/>
          </a:ln>
        </p:spPr>
      </p:pic>
      <p:pic>
        <p:nvPicPr>
          <p:cNvPr id="8202" name="图片 8201" descr="29"/>
          <p:cNvPicPr>
            <a:picLocks noChangeAspect="1"/>
          </p:cNvPicPr>
          <p:nvPr/>
        </p:nvPicPr>
        <p:blipFill>
          <a:blip r:embed="rId3"/>
          <a:stretch>
            <a:fillRect/>
          </a:stretch>
        </p:blipFill>
        <p:spPr>
          <a:xfrm>
            <a:off x="3175" y="3565525"/>
            <a:ext cx="2628900" cy="2628900"/>
          </a:xfrm>
          <a:prstGeom prst="rect">
            <a:avLst/>
          </a:prstGeom>
          <a:noFill/>
          <a:ln w="9525">
            <a:noFill/>
          </a:ln>
        </p:spPr>
      </p:pic>
    </p:spTree>
  </p:cSld>
  <p:clrMapOvr>
    <a:masterClrMapping/>
  </p:clrMapOvr>
  <p:transition>
    <p:split orient="vert" dir="in"/>
  </p:transition>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0">
          <a:blip r:embed="rId1"/>
        </a:blipFill>
        <a:effectLst/>
      </p:bgPr>
    </p:bg>
    <p:spTree>
      <p:nvGrpSpPr>
        <p:cNvPr id="1" name=""/>
        <p:cNvGrpSpPr/>
        <p:nvPr/>
      </p:nvGrpSpPr>
      <p:grpSpPr/>
      <p:sp>
        <p:nvSpPr>
          <p:cNvPr id="9218" name="图片 66"/>
          <p:cNvSpPr>
            <a:spLocks noChangeAspect="1"/>
          </p:cNvSpPr>
          <p:nvPr/>
        </p:nvSpPr>
        <p:spPr>
          <a:xfrm>
            <a:off x="-19050" y="0"/>
            <a:ext cx="12211050" cy="6858000"/>
          </a:xfrm>
          <a:prstGeom prst="rect">
            <a:avLst/>
          </a:prstGeom>
          <a:noFill/>
          <a:ln w="9525">
            <a:noFill/>
          </a:ln>
        </p:spPr>
        <p:txBody>
          <a:bodyPr/>
          <a:p>
            <a:endParaRPr lang="zh-CN" altLang="en-US"/>
          </a:p>
        </p:txBody>
      </p:sp>
      <p:sp>
        <p:nvSpPr>
          <p:cNvPr id="9219" name="任意多边形 55"/>
          <p:cNvSpPr/>
          <p:nvPr/>
        </p:nvSpPr>
        <p:spPr>
          <a:xfrm rot="2700000">
            <a:off x="4300538" y="3062288"/>
            <a:ext cx="660400" cy="717550"/>
          </a:xfrm>
          <a:custGeom>
            <a:avLst/>
            <a:gdLst>
              <a:gd name="txL" fmla="*/ 0 w 660846"/>
              <a:gd name="txT" fmla="*/ 0 h 717781"/>
              <a:gd name="txR" fmla="*/ 660846 w 660846"/>
              <a:gd name="txB" fmla="*/ 717781 h 717781"/>
            </a:gdLst>
            <a:ahLst/>
            <a:cxnLst>
              <a:cxn ang="0">
                <a:pos x="0" y="1"/>
              </a:cxn>
              <a:cxn ang="0">
                <a:pos x="660846" y="0"/>
              </a:cxn>
              <a:cxn ang="0">
                <a:pos x="660846" y="717781"/>
              </a:cxn>
              <a:cxn ang="0">
                <a:pos x="0" y="717781"/>
              </a:cxn>
              <a:cxn ang="0">
                <a:pos x="0" y="1"/>
              </a:cxn>
            </a:cxnLst>
            <a:rect l="txL" t="txT" r="txR" b="txB"/>
            <a:pathLst>
              <a:path w="660846" h="717781">
                <a:moveTo>
                  <a:pt x="0" y="1"/>
                </a:moveTo>
                <a:lnTo>
                  <a:pt x="660846" y="0"/>
                </a:lnTo>
                <a:lnTo>
                  <a:pt x="660846" y="717781"/>
                </a:lnTo>
                <a:lnTo>
                  <a:pt x="0" y="717781"/>
                </a:lnTo>
                <a:lnTo>
                  <a:pt x="0" y="1"/>
                </a:lnTo>
                <a:close/>
              </a:path>
            </a:pathLst>
          </a:custGeom>
          <a:solidFill>
            <a:srgbClr val="00B0F0"/>
          </a:solidFill>
          <a:ln w="9525">
            <a:noFill/>
          </a:ln>
        </p:spPr>
        <p:txBody>
          <a:bodyPr anchor="ctr"/>
          <a:p>
            <a:pPr algn="ctr"/>
            <a:endParaRPr lang="zh-CN" altLang="en-US" dirty="0">
              <a:solidFill>
                <a:srgbClr val="FFFFFF"/>
              </a:solidFill>
              <a:latin typeface="Calibri" panose="020F0502020204030204" pitchFamily="2" charset="0"/>
            </a:endParaRPr>
          </a:p>
        </p:txBody>
      </p:sp>
      <p:sp>
        <p:nvSpPr>
          <p:cNvPr id="9220" name="任意多边形 54"/>
          <p:cNvSpPr/>
          <p:nvPr/>
        </p:nvSpPr>
        <p:spPr>
          <a:xfrm rot="2700000">
            <a:off x="4832350" y="1771650"/>
            <a:ext cx="3143250" cy="3255963"/>
          </a:xfrm>
          <a:custGeom>
            <a:avLst/>
            <a:gdLst>
              <a:gd name="txL" fmla="*/ 0 w 3141848"/>
              <a:gd name="txT" fmla="*/ 0 h 3255718"/>
              <a:gd name="txR" fmla="*/ 3141848 w 3141848"/>
              <a:gd name="txB" fmla="*/ 3255718 h 3255718"/>
            </a:gdLst>
            <a:ahLst/>
            <a:cxnLst>
              <a:cxn ang="0">
                <a:pos x="0" y="0"/>
              </a:cxn>
              <a:cxn ang="0">
                <a:pos x="3141848" y="0"/>
              </a:cxn>
              <a:cxn ang="0">
                <a:pos x="3141848" y="3255718"/>
              </a:cxn>
              <a:cxn ang="0">
                <a:pos x="660846" y="3255718"/>
              </a:cxn>
              <a:cxn ang="0">
                <a:pos x="660846" y="2537936"/>
              </a:cxn>
              <a:cxn ang="0">
                <a:pos x="0" y="2537938"/>
              </a:cxn>
              <a:cxn ang="0">
                <a:pos x="0" y="0"/>
              </a:cxn>
            </a:cxnLst>
            <a:rect l="txL" t="txT" r="txR" b="txB"/>
            <a:pathLst>
              <a:path w="3141848" h="3255718">
                <a:moveTo>
                  <a:pt x="0" y="0"/>
                </a:moveTo>
                <a:lnTo>
                  <a:pt x="3141848" y="0"/>
                </a:lnTo>
                <a:lnTo>
                  <a:pt x="3141848" y="3255718"/>
                </a:lnTo>
                <a:lnTo>
                  <a:pt x="660846" y="3255718"/>
                </a:lnTo>
                <a:lnTo>
                  <a:pt x="660846" y="2537937"/>
                </a:lnTo>
                <a:lnTo>
                  <a:pt x="0" y="2537938"/>
                </a:lnTo>
                <a:lnTo>
                  <a:pt x="0" y="0"/>
                </a:lnTo>
                <a:close/>
              </a:path>
            </a:pathLst>
          </a:custGeom>
          <a:solidFill>
            <a:srgbClr val="00B0F0">
              <a:alpha val="64000"/>
            </a:srgbClr>
          </a:solidFill>
          <a:ln w="9525">
            <a:noFill/>
          </a:ln>
        </p:spPr>
        <p:txBody>
          <a:bodyPr anchor="ctr"/>
          <a:p>
            <a:pPr algn="ctr"/>
            <a:endParaRPr lang="zh-CN" altLang="en-US" dirty="0">
              <a:solidFill>
                <a:srgbClr val="FFFFFF"/>
              </a:solidFill>
              <a:latin typeface="Calibri" panose="020F0502020204030204" pitchFamily="2" charset="0"/>
            </a:endParaRPr>
          </a:p>
        </p:txBody>
      </p:sp>
      <p:sp>
        <p:nvSpPr>
          <p:cNvPr id="9221" name="任意多边形 53"/>
          <p:cNvSpPr/>
          <p:nvPr/>
        </p:nvSpPr>
        <p:spPr>
          <a:xfrm rot="2700000">
            <a:off x="3048000" y="2543175"/>
            <a:ext cx="1714500" cy="1714500"/>
          </a:xfrm>
          <a:custGeom>
            <a:avLst/>
            <a:gdLst>
              <a:gd name="txL" fmla="*/ 0 w 1714500"/>
              <a:gd name="txT" fmla="*/ 0 h 1714500"/>
              <a:gd name="txR" fmla="*/ 1714500 w 1714500"/>
              <a:gd name="txB" fmla="*/ 1714500 h 1714500"/>
            </a:gdLst>
            <a:ahLst/>
            <a:cxnLst>
              <a:cxn ang="0">
                <a:pos x="0" y="0"/>
              </a:cxn>
              <a:cxn ang="0">
                <a:pos x="1053654" y="0"/>
              </a:cxn>
              <a:cxn ang="0">
                <a:pos x="1053654" y="717780"/>
              </a:cxn>
              <a:cxn ang="0">
                <a:pos x="1714500" y="717780"/>
              </a:cxn>
              <a:cxn ang="0">
                <a:pos x="1714500" y="1714500"/>
              </a:cxn>
              <a:cxn ang="0">
                <a:pos x="0" y="1714499"/>
              </a:cxn>
              <a:cxn ang="0">
                <a:pos x="0" y="0"/>
              </a:cxn>
            </a:cxnLst>
            <a:rect l="txL" t="txT" r="txR" b="txB"/>
            <a:pathLst>
              <a:path w="1714500" h="1714500">
                <a:moveTo>
                  <a:pt x="0" y="0"/>
                </a:moveTo>
                <a:lnTo>
                  <a:pt x="1053654" y="0"/>
                </a:lnTo>
                <a:lnTo>
                  <a:pt x="1053654" y="717780"/>
                </a:lnTo>
                <a:lnTo>
                  <a:pt x="1714500" y="717780"/>
                </a:lnTo>
                <a:lnTo>
                  <a:pt x="1714500" y="1714500"/>
                </a:lnTo>
                <a:lnTo>
                  <a:pt x="0" y="1714499"/>
                </a:lnTo>
                <a:lnTo>
                  <a:pt x="0" y="0"/>
                </a:lnTo>
                <a:close/>
              </a:path>
            </a:pathLst>
          </a:custGeom>
          <a:solidFill>
            <a:srgbClr val="00B0F0">
              <a:alpha val="64000"/>
            </a:srgbClr>
          </a:solidFill>
          <a:ln w="9525">
            <a:noFill/>
          </a:ln>
        </p:spPr>
        <p:txBody>
          <a:bodyPr anchor="ctr"/>
          <a:p>
            <a:pPr algn="ctr"/>
            <a:endParaRPr lang="zh-CN" altLang="en-US" dirty="0">
              <a:solidFill>
                <a:srgbClr val="FFFFFF"/>
              </a:solidFill>
              <a:latin typeface="Calibri" panose="020F0502020204030204" pitchFamily="2" charset="0"/>
            </a:endParaRPr>
          </a:p>
        </p:txBody>
      </p:sp>
      <p:sp>
        <p:nvSpPr>
          <p:cNvPr id="9222" name="文本框 33"/>
          <p:cNvSpPr txBox="1"/>
          <p:nvPr/>
        </p:nvSpPr>
        <p:spPr>
          <a:xfrm>
            <a:off x="3554413" y="3148013"/>
            <a:ext cx="701675" cy="579437"/>
          </a:xfrm>
          <a:prstGeom prst="rect">
            <a:avLst/>
          </a:prstGeom>
          <a:noFill/>
          <a:ln w="9525">
            <a:noFill/>
          </a:ln>
        </p:spPr>
        <p:txBody>
          <a:bodyPr>
            <a:spAutoFit/>
          </a:bodyPr>
          <a:p>
            <a:pPr algn="ctr"/>
            <a:r>
              <a:rPr lang="en-US" altLang="zh-CN" sz="3200" dirty="0">
                <a:solidFill>
                  <a:schemeClr val="bg1"/>
                </a:solidFill>
                <a:latin typeface="方正正准黑简体"/>
                <a:ea typeface="方正正准黑简体"/>
              </a:rPr>
              <a:t>2</a:t>
            </a:r>
            <a:endParaRPr lang="en-US" altLang="zh-CN" sz="3200" dirty="0">
              <a:solidFill>
                <a:schemeClr val="bg1"/>
              </a:solidFill>
              <a:latin typeface="方正正准黑简体"/>
              <a:ea typeface="方正正准黑简体"/>
            </a:endParaRPr>
          </a:p>
        </p:txBody>
      </p:sp>
      <p:grpSp>
        <p:nvGrpSpPr>
          <p:cNvPr id="9223" name="组合 45"/>
          <p:cNvGrpSpPr/>
          <p:nvPr/>
        </p:nvGrpSpPr>
        <p:grpSpPr>
          <a:xfrm>
            <a:off x="8715375" y="0"/>
            <a:ext cx="804863" cy="2490788"/>
            <a:chOff x="0" y="0"/>
            <a:chExt cx="804359" cy="2490348"/>
          </a:xfrm>
        </p:grpSpPr>
        <p:sp>
          <p:nvSpPr>
            <p:cNvPr id="9224" name="任意多边形 32"/>
            <p:cNvSpPr/>
            <p:nvPr/>
          </p:nvSpPr>
          <p:spPr>
            <a:xfrm>
              <a:off x="91995" y="0"/>
              <a:ext cx="620369" cy="2490348"/>
            </a:xfrm>
            <a:custGeom>
              <a:avLst/>
              <a:gdLst>
                <a:gd name="txL" fmla="*/ 0 w 620369"/>
                <a:gd name="txT" fmla="*/ 0 h 2490348"/>
                <a:gd name="txR" fmla="*/ 620369 w 620369"/>
                <a:gd name="txB" fmla="*/ 2490348 h 2490348"/>
              </a:gdLst>
              <a:ahLst/>
              <a:cxnLst>
                <a:cxn ang="0">
                  <a:pos x="2127" y="2486864"/>
                </a:cxn>
                <a:cxn ang="0">
                  <a:pos x="2127" y="2490348"/>
                </a:cxn>
                <a:cxn ang="0">
                  <a:pos x="0" y="2490348"/>
                </a:cxn>
                <a:cxn ang="0">
                  <a:pos x="0" y="0"/>
                </a:cxn>
                <a:cxn ang="0">
                  <a:pos x="620369" y="0"/>
                </a:cxn>
                <a:cxn ang="0">
                  <a:pos x="620369" y="1423545"/>
                </a:cxn>
                <a:cxn ang="0">
                  <a:pos x="620369" y="1649413"/>
                </a:cxn>
                <a:cxn ang="0">
                  <a:pos x="620369" y="2490348"/>
                </a:cxn>
                <a:cxn ang="0">
                  <a:pos x="310185" y="1982401"/>
                </a:cxn>
                <a:cxn ang="0">
                  <a:pos x="2127" y="2486864"/>
                </a:cxn>
                <a:cxn ang="0">
                  <a:pos x="2127" y="1649413"/>
                </a:cxn>
                <a:cxn ang="0">
                  <a:pos x="0" y="1649413"/>
                </a:cxn>
              </a:cxnLst>
              <a:rect l="txL" t="txT" r="txR" b="txB"/>
              <a:pathLst>
                <a:path w="620369" h="2490348">
                  <a:moveTo>
                    <a:pt x="2127" y="2486865"/>
                  </a:moveTo>
                  <a:lnTo>
                    <a:pt x="2127" y="2490348"/>
                  </a:lnTo>
                  <a:lnTo>
                    <a:pt x="0" y="2490348"/>
                  </a:lnTo>
                  <a:close/>
                  <a:moveTo>
                    <a:pt x="0" y="0"/>
                  </a:moveTo>
                  <a:lnTo>
                    <a:pt x="620369" y="0"/>
                  </a:lnTo>
                  <a:lnTo>
                    <a:pt x="620369" y="1423545"/>
                  </a:lnTo>
                  <a:lnTo>
                    <a:pt x="620369" y="1649413"/>
                  </a:lnTo>
                  <a:lnTo>
                    <a:pt x="620369" y="2490348"/>
                  </a:lnTo>
                  <a:lnTo>
                    <a:pt x="310185" y="1982401"/>
                  </a:lnTo>
                  <a:lnTo>
                    <a:pt x="2127" y="2486865"/>
                  </a:lnTo>
                  <a:lnTo>
                    <a:pt x="2127" y="1649413"/>
                  </a:lnTo>
                  <a:lnTo>
                    <a:pt x="0" y="1649413"/>
                  </a:lnTo>
                  <a:close/>
                </a:path>
              </a:pathLst>
            </a:custGeom>
            <a:solidFill>
              <a:srgbClr val="00B0F0"/>
            </a:solidFill>
            <a:ln w="9525">
              <a:noFill/>
            </a:ln>
          </p:spPr>
          <p:txBody>
            <a:bodyPr anchor="ctr"/>
            <a:p>
              <a:pPr algn="ctr"/>
              <a:endParaRPr lang="zh-CN" altLang="en-US" dirty="0">
                <a:solidFill>
                  <a:srgbClr val="FFFFFF"/>
                </a:solidFill>
                <a:latin typeface="Calibri" panose="020F0502020204030204" pitchFamily="2" charset="0"/>
              </a:endParaRPr>
            </a:p>
          </p:txBody>
        </p:sp>
        <p:sp>
          <p:nvSpPr>
            <p:cNvPr id="9225" name="文本框 34"/>
            <p:cNvSpPr txBox="1"/>
            <p:nvPr/>
          </p:nvSpPr>
          <p:spPr>
            <a:xfrm>
              <a:off x="0" y="1438021"/>
              <a:ext cx="804359" cy="641237"/>
            </a:xfrm>
            <a:prstGeom prst="rect">
              <a:avLst/>
            </a:prstGeom>
            <a:noFill/>
            <a:ln w="9525">
              <a:noFill/>
            </a:ln>
          </p:spPr>
          <p:txBody>
            <a:bodyPr>
              <a:spAutoFit/>
            </a:bodyPr>
            <a:p>
              <a:pPr algn="ctr"/>
              <a:r>
                <a:rPr lang="en-US" altLang="zh-CN" sz="3600" dirty="0">
                  <a:solidFill>
                    <a:schemeClr val="bg1"/>
                  </a:solidFill>
                  <a:latin typeface="方正正准黑简体"/>
                  <a:ea typeface="方正正准黑简体"/>
                </a:rPr>
                <a:t>02</a:t>
              </a:r>
              <a:endParaRPr lang="zh-CN" altLang="en-US" sz="3600" dirty="0">
                <a:solidFill>
                  <a:schemeClr val="bg1"/>
                </a:solidFill>
                <a:latin typeface="方正正准黑简体"/>
                <a:ea typeface="方正正准黑简体"/>
              </a:endParaRPr>
            </a:p>
          </p:txBody>
        </p:sp>
      </p:grpSp>
      <p:grpSp>
        <p:nvGrpSpPr>
          <p:cNvPr id="9226" name="组合 48"/>
          <p:cNvGrpSpPr/>
          <p:nvPr/>
        </p:nvGrpSpPr>
        <p:grpSpPr>
          <a:xfrm>
            <a:off x="7743825" y="0"/>
            <a:ext cx="803275" cy="1649413"/>
            <a:chOff x="0" y="0"/>
            <a:chExt cx="804359" cy="1649415"/>
          </a:xfrm>
        </p:grpSpPr>
        <p:sp>
          <p:nvSpPr>
            <p:cNvPr id="9227" name="任意多边形 42"/>
            <p:cNvSpPr/>
            <p:nvPr/>
          </p:nvSpPr>
          <p:spPr>
            <a:xfrm>
              <a:off x="91996" y="0"/>
              <a:ext cx="620369" cy="1649415"/>
            </a:xfrm>
            <a:custGeom>
              <a:avLst/>
              <a:gdLst>
                <a:gd name="txL" fmla="*/ 0 w 620369"/>
                <a:gd name="txT" fmla="*/ 0 h 1649415"/>
                <a:gd name="txR" fmla="*/ 620369 w 620369"/>
                <a:gd name="txB" fmla="*/ 1649415 h 1649415"/>
              </a:gdLst>
              <a:ahLst/>
              <a:cxnLst>
                <a:cxn ang="0">
                  <a:pos x="2127" y="1645932"/>
                </a:cxn>
                <a:cxn ang="0">
                  <a:pos x="2127" y="1649415"/>
                </a:cxn>
                <a:cxn ang="0">
                  <a:pos x="0" y="1649415"/>
                </a:cxn>
                <a:cxn ang="0">
                  <a:pos x="0" y="0"/>
                </a:cxn>
                <a:cxn ang="0">
                  <a:pos x="620369" y="0"/>
                </a:cxn>
                <a:cxn ang="0">
                  <a:pos x="620369" y="286127"/>
                </a:cxn>
                <a:cxn ang="0">
                  <a:pos x="620369" y="533403"/>
                </a:cxn>
                <a:cxn ang="0">
                  <a:pos x="620369" y="582612"/>
                </a:cxn>
                <a:cxn ang="0">
                  <a:pos x="620369" y="819529"/>
                </a:cxn>
                <a:cxn ang="0">
                  <a:pos x="620369" y="1649415"/>
                </a:cxn>
                <a:cxn ang="0">
                  <a:pos x="310185" y="1141468"/>
                </a:cxn>
                <a:cxn ang="0">
                  <a:pos x="2127" y="1645932"/>
                </a:cxn>
                <a:cxn ang="0">
                  <a:pos x="2127" y="819529"/>
                </a:cxn>
                <a:cxn ang="0">
                  <a:pos x="0" y="819529"/>
                </a:cxn>
                <a:cxn ang="0">
                  <a:pos x="0" y="533403"/>
                </a:cxn>
                <a:cxn ang="0">
                  <a:pos x="0" y="286127"/>
                </a:cxn>
              </a:cxnLst>
              <a:rect l="txL" t="txT" r="txR" b="txB"/>
              <a:pathLst>
                <a:path w="620369" h="1649415">
                  <a:moveTo>
                    <a:pt x="2127" y="1645932"/>
                  </a:moveTo>
                  <a:lnTo>
                    <a:pt x="2127" y="1649415"/>
                  </a:lnTo>
                  <a:lnTo>
                    <a:pt x="0" y="1649415"/>
                  </a:lnTo>
                  <a:close/>
                  <a:moveTo>
                    <a:pt x="0" y="0"/>
                  </a:moveTo>
                  <a:lnTo>
                    <a:pt x="620369" y="0"/>
                  </a:lnTo>
                  <a:lnTo>
                    <a:pt x="620369" y="286127"/>
                  </a:lnTo>
                  <a:lnTo>
                    <a:pt x="620369" y="533403"/>
                  </a:lnTo>
                  <a:lnTo>
                    <a:pt x="620369" y="582612"/>
                  </a:lnTo>
                  <a:lnTo>
                    <a:pt x="620369" y="819529"/>
                  </a:lnTo>
                  <a:lnTo>
                    <a:pt x="620369" y="1649415"/>
                  </a:lnTo>
                  <a:lnTo>
                    <a:pt x="310185" y="1141468"/>
                  </a:lnTo>
                  <a:lnTo>
                    <a:pt x="2127" y="1645932"/>
                  </a:lnTo>
                  <a:lnTo>
                    <a:pt x="2127" y="819529"/>
                  </a:lnTo>
                  <a:lnTo>
                    <a:pt x="0" y="819529"/>
                  </a:lnTo>
                  <a:lnTo>
                    <a:pt x="0" y="533403"/>
                  </a:lnTo>
                  <a:lnTo>
                    <a:pt x="0" y="286127"/>
                  </a:lnTo>
                  <a:close/>
                </a:path>
              </a:pathLst>
            </a:custGeom>
            <a:solidFill>
              <a:schemeClr val="bg1"/>
            </a:solidFill>
            <a:ln w="9525">
              <a:noFill/>
            </a:ln>
          </p:spPr>
          <p:txBody>
            <a:bodyPr anchor="ctr"/>
            <a:p>
              <a:pPr algn="ctr"/>
              <a:endParaRPr lang="zh-CN" altLang="en-US" dirty="0">
                <a:solidFill>
                  <a:srgbClr val="FFFFFF"/>
                </a:solidFill>
                <a:latin typeface="Calibri" panose="020F0502020204030204" pitchFamily="2" charset="0"/>
              </a:endParaRPr>
            </a:p>
          </p:txBody>
        </p:sp>
        <p:sp>
          <p:nvSpPr>
            <p:cNvPr id="9228" name="文本框 35"/>
            <p:cNvSpPr txBox="1"/>
            <p:nvPr/>
          </p:nvSpPr>
          <p:spPr>
            <a:xfrm>
              <a:off x="0" y="598488"/>
              <a:ext cx="804359" cy="641351"/>
            </a:xfrm>
            <a:prstGeom prst="rect">
              <a:avLst/>
            </a:prstGeom>
            <a:noFill/>
            <a:ln w="9525">
              <a:noFill/>
            </a:ln>
          </p:spPr>
          <p:txBody>
            <a:bodyPr>
              <a:spAutoFit/>
            </a:bodyPr>
            <a:p>
              <a:pPr algn="ctr"/>
              <a:r>
                <a:rPr lang="en-US" altLang="zh-CN" sz="3600" dirty="0">
                  <a:effectLst>
                    <a:outerShdw blurRad="38100" dist="38100" dir="2700000">
                      <a:srgbClr val="FFFFFF"/>
                    </a:outerShdw>
                  </a:effectLst>
                  <a:latin typeface="方正正准黑简体"/>
                  <a:ea typeface="方正正准黑简体"/>
                </a:rPr>
                <a:t>01</a:t>
              </a:r>
              <a:endParaRPr lang="zh-CN" altLang="en-US" sz="3600" dirty="0">
                <a:effectLst>
                  <a:outerShdw blurRad="38100" dist="38100" dir="2700000">
                    <a:srgbClr val="FFFFFF"/>
                  </a:outerShdw>
                </a:effectLst>
                <a:latin typeface="方正正准黑简体"/>
                <a:ea typeface="方正正准黑简体"/>
              </a:endParaRPr>
            </a:p>
          </p:txBody>
        </p:sp>
      </p:grpSp>
      <p:grpSp>
        <p:nvGrpSpPr>
          <p:cNvPr id="9229" name="组合 47"/>
          <p:cNvGrpSpPr/>
          <p:nvPr/>
        </p:nvGrpSpPr>
        <p:grpSpPr>
          <a:xfrm>
            <a:off x="9588500" y="0"/>
            <a:ext cx="803275" cy="1649413"/>
            <a:chOff x="0" y="0"/>
            <a:chExt cx="804359" cy="1649415"/>
          </a:xfrm>
        </p:grpSpPr>
        <p:sp>
          <p:nvSpPr>
            <p:cNvPr id="9230" name="任意多边形 43"/>
            <p:cNvSpPr/>
            <p:nvPr/>
          </p:nvSpPr>
          <p:spPr>
            <a:xfrm>
              <a:off x="91996" y="0"/>
              <a:ext cx="620369" cy="1649415"/>
            </a:xfrm>
            <a:custGeom>
              <a:avLst/>
              <a:gdLst>
                <a:gd name="txL" fmla="*/ 0 w 620369"/>
                <a:gd name="txT" fmla="*/ 0 h 1649415"/>
                <a:gd name="txR" fmla="*/ 620369 w 620369"/>
                <a:gd name="txB" fmla="*/ 1649415 h 1649415"/>
              </a:gdLst>
              <a:ahLst/>
              <a:cxnLst>
                <a:cxn ang="0">
                  <a:pos x="2127" y="1645932"/>
                </a:cxn>
                <a:cxn ang="0">
                  <a:pos x="2127" y="1649415"/>
                </a:cxn>
                <a:cxn ang="0">
                  <a:pos x="0" y="1649415"/>
                </a:cxn>
                <a:cxn ang="0">
                  <a:pos x="0" y="0"/>
                </a:cxn>
                <a:cxn ang="0">
                  <a:pos x="620369" y="0"/>
                </a:cxn>
                <a:cxn ang="0">
                  <a:pos x="620369" y="286127"/>
                </a:cxn>
                <a:cxn ang="0">
                  <a:pos x="620369" y="533403"/>
                </a:cxn>
                <a:cxn ang="0">
                  <a:pos x="620369" y="582612"/>
                </a:cxn>
                <a:cxn ang="0">
                  <a:pos x="620369" y="819529"/>
                </a:cxn>
                <a:cxn ang="0">
                  <a:pos x="620369" y="1649415"/>
                </a:cxn>
                <a:cxn ang="0">
                  <a:pos x="310185" y="1141468"/>
                </a:cxn>
                <a:cxn ang="0">
                  <a:pos x="2127" y="1645932"/>
                </a:cxn>
                <a:cxn ang="0">
                  <a:pos x="2127" y="819529"/>
                </a:cxn>
                <a:cxn ang="0">
                  <a:pos x="0" y="819529"/>
                </a:cxn>
                <a:cxn ang="0">
                  <a:pos x="0" y="533403"/>
                </a:cxn>
                <a:cxn ang="0">
                  <a:pos x="0" y="286127"/>
                </a:cxn>
              </a:cxnLst>
              <a:rect l="txL" t="txT" r="txR" b="txB"/>
              <a:pathLst>
                <a:path w="620369" h="1649415">
                  <a:moveTo>
                    <a:pt x="2127" y="1645932"/>
                  </a:moveTo>
                  <a:lnTo>
                    <a:pt x="2127" y="1649415"/>
                  </a:lnTo>
                  <a:lnTo>
                    <a:pt x="0" y="1649415"/>
                  </a:lnTo>
                  <a:close/>
                  <a:moveTo>
                    <a:pt x="0" y="0"/>
                  </a:moveTo>
                  <a:lnTo>
                    <a:pt x="620369" y="0"/>
                  </a:lnTo>
                  <a:lnTo>
                    <a:pt x="620369" y="286127"/>
                  </a:lnTo>
                  <a:lnTo>
                    <a:pt x="620369" y="533403"/>
                  </a:lnTo>
                  <a:lnTo>
                    <a:pt x="620369" y="582612"/>
                  </a:lnTo>
                  <a:lnTo>
                    <a:pt x="620369" y="819529"/>
                  </a:lnTo>
                  <a:lnTo>
                    <a:pt x="620369" y="1649415"/>
                  </a:lnTo>
                  <a:lnTo>
                    <a:pt x="310185" y="1141468"/>
                  </a:lnTo>
                  <a:lnTo>
                    <a:pt x="2127" y="1645932"/>
                  </a:lnTo>
                  <a:lnTo>
                    <a:pt x="2127" y="819529"/>
                  </a:lnTo>
                  <a:lnTo>
                    <a:pt x="0" y="819529"/>
                  </a:lnTo>
                  <a:lnTo>
                    <a:pt x="0" y="533403"/>
                  </a:lnTo>
                  <a:lnTo>
                    <a:pt x="0" y="286127"/>
                  </a:lnTo>
                  <a:close/>
                </a:path>
              </a:pathLst>
            </a:custGeom>
            <a:solidFill>
              <a:schemeClr val="bg1"/>
            </a:solidFill>
            <a:ln w="9525">
              <a:noFill/>
            </a:ln>
          </p:spPr>
          <p:txBody>
            <a:bodyPr anchor="ctr"/>
            <a:p>
              <a:pPr algn="ctr"/>
              <a:endParaRPr lang="zh-CN" altLang="en-US" dirty="0">
                <a:solidFill>
                  <a:srgbClr val="FFFFFF"/>
                </a:solidFill>
                <a:latin typeface="Calibri" panose="020F0502020204030204" pitchFamily="2" charset="0"/>
              </a:endParaRPr>
            </a:p>
          </p:txBody>
        </p:sp>
        <p:sp>
          <p:nvSpPr>
            <p:cNvPr id="9231" name="文本框 36"/>
            <p:cNvSpPr txBox="1"/>
            <p:nvPr/>
          </p:nvSpPr>
          <p:spPr>
            <a:xfrm>
              <a:off x="0" y="598488"/>
              <a:ext cx="804359" cy="641351"/>
            </a:xfrm>
            <a:prstGeom prst="rect">
              <a:avLst/>
            </a:prstGeom>
            <a:noFill/>
            <a:ln w="9525">
              <a:noFill/>
            </a:ln>
          </p:spPr>
          <p:txBody>
            <a:bodyPr>
              <a:spAutoFit/>
            </a:bodyPr>
            <a:p>
              <a:pPr algn="ctr"/>
              <a:r>
                <a:rPr lang="en-US" altLang="zh-CN" sz="3600" dirty="0">
                  <a:effectLst>
                    <a:outerShdw blurRad="38100" dist="38100" dir="2700000">
                      <a:srgbClr val="FFFFFF"/>
                    </a:outerShdw>
                  </a:effectLst>
                  <a:latin typeface="方正正准黑简体"/>
                  <a:ea typeface="方正正准黑简体"/>
                </a:rPr>
                <a:t>03</a:t>
              </a:r>
              <a:endParaRPr lang="zh-CN" altLang="en-US" sz="3600" dirty="0">
                <a:effectLst>
                  <a:outerShdw blurRad="38100" dist="38100" dir="2700000">
                    <a:srgbClr val="FFFFFF"/>
                  </a:outerShdw>
                </a:effectLst>
                <a:latin typeface="方正正准黑简体"/>
                <a:ea typeface="方正正准黑简体"/>
              </a:endParaRPr>
            </a:p>
          </p:txBody>
        </p:sp>
      </p:grpSp>
      <p:grpSp>
        <p:nvGrpSpPr>
          <p:cNvPr id="9232" name="组合 46"/>
          <p:cNvGrpSpPr/>
          <p:nvPr/>
        </p:nvGrpSpPr>
        <p:grpSpPr>
          <a:xfrm>
            <a:off x="10428288" y="0"/>
            <a:ext cx="804862" cy="1649413"/>
            <a:chOff x="0" y="0"/>
            <a:chExt cx="804359" cy="1649415"/>
          </a:xfrm>
        </p:grpSpPr>
        <p:sp>
          <p:nvSpPr>
            <p:cNvPr id="9233" name="任意多边形 44"/>
            <p:cNvSpPr/>
            <p:nvPr/>
          </p:nvSpPr>
          <p:spPr>
            <a:xfrm>
              <a:off x="96330" y="0"/>
              <a:ext cx="620369" cy="1649415"/>
            </a:xfrm>
            <a:custGeom>
              <a:avLst/>
              <a:gdLst>
                <a:gd name="txL" fmla="*/ 0 w 620369"/>
                <a:gd name="txT" fmla="*/ 0 h 1649415"/>
                <a:gd name="txR" fmla="*/ 620369 w 620369"/>
                <a:gd name="txB" fmla="*/ 1649415 h 1649415"/>
              </a:gdLst>
              <a:ahLst/>
              <a:cxnLst>
                <a:cxn ang="0">
                  <a:pos x="2127" y="1645932"/>
                </a:cxn>
                <a:cxn ang="0">
                  <a:pos x="2127" y="1649415"/>
                </a:cxn>
                <a:cxn ang="0">
                  <a:pos x="0" y="1649415"/>
                </a:cxn>
                <a:cxn ang="0">
                  <a:pos x="0" y="0"/>
                </a:cxn>
                <a:cxn ang="0">
                  <a:pos x="620369" y="0"/>
                </a:cxn>
                <a:cxn ang="0">
                  <a:pos x="620369" y="286127"/>
                </a:cxn>
                <a:cxn ang="0">
                  <a:pos x="620369" y="533403"/>
                </a:cxn>
                <a:cxn ang="0">
                  <a:pos x="620369" y="582612"/>
                </a:cxn>
                <a:cxn ang="0">
                  <a:pos x="620369" y="819529"/>
                </a:cxn>
                <a:cxn ang="0">
                  <a:pos x="620369" y="1649415"/>
                </a:cxn>
                <a:cxn ang="0">
                  <a:pos x="310185" y="1141468"/>
                </a:cxn>
                <a:cxn ang="0">
                  <a:pos x="2127" y="1645932"/>
                </a:cxn>
                <a:cxn ang="0">
                  <a:pos x="2127" y="819529"/>
                </a:cxn>
                <a:cxn ang="0">
                  <a:pos x="0" y="819529"/>
                </a:cxn>
                <a:cxn ang="0">
                  <a:pos x="0" y="533403"/>
                </a:cxn>
                <a:cxn ang="0">
                  <a:pos x="0" y="286127"/>
                </a:cxn>
              </a:cxnLst>
              <a:rect l="txL" t="txT" r="txR" b="txB"/>
              <a:pathLst>
                <a:path w="620369" h="1649415">
                  <a:moveTo>
                    <a:pt x="2127" y="1645932"/>
                  </a:moveTo>
                  <a:lnTo>
                    <a:pt x="2127" y="1649415"/>
                  </a:lnTo>
                  <a:lnTo>
                    <a:pt x="0" y="1649415"/>
                  </a:lnTo>
                  <a:close/>
                  <a:moveTo>
                    <a:pt x="0" y="0"/>
                  </a:moveTo>
                  <a:lnTo>
                    <a:pt x="620369" y="0"/>
                  </a:lnTo>
                  <a:lnTo>
                    <a:pt x="620369" y="286127"/>
                  </a:lnTo>
                  <a:lnTo>
                    <a:pt x="620369" y="533403"/>
                  </a:lnTo>
                  <a:lnTo>
                    <a:pt x="620369" y="582612"/>
                  </a:lnTo>
                  <a:lnTo>
                    <a:pt x="620369" y="819529"/>
                  </a:lnTo>
                  <a:lnTo>
                    <a:pt x="620369" y="1649415"/>
                  </a:lnTo>
                  <a:lnTo>
                    <a:pt x="310185" y="1141468"/>
                  </a:lnTo>
                  <a:lnTo>
                    <a:pt x="2127" y="1645932"/>
                  </a:lnTo>
                  <a:lnTo>
                    <a:pt x="2127" y="819529"/>
                  </a:lnTo>
                  <a:lnTo>
                    <a:pt x="0" y="819529"/>
                  </a:lnTo>
                  <a:lnTo>
                    <a:pt x="0" y="533403"/>
                  </a:lnTo>
                  <a:lnTo>
                    <a:pt x="0" y="286127"/>
                  </a:lnTo>
                  <a:close/>
                </a:path>
              </a:pathLst>
            </a:custGeom>
            <a:solidFill>
              <a:schemeClr val="bg1"/>
            </a:solidFill>
            <a:ln w="9525">
              <a:noFill/>
            </a:ln>
          </p:spPr>
          <p:txBody>
            <a:bodyPr anchor="ctr"/>
            <a:p>
              <a:pPr algn="ctr"/>
              <a:endParaRPr lang="zh-CN" altLang="en-US" dirty="0">
                <a:solidFill>
                  <a:srgbClr val="FFFFFF"/>
                </a:solidFill>
                <a:latin typeface="Calibri" panose="020F0502020204030204" pitchFamily="2" charset="0"/>
              </a:endParaRPr>
            </a:p>
          </p:txBody>
        </p:sp>
        <p:sp>
          <p:nvSpPr>
            <p:cNvPr id="9234" name="文本框 37"/>
            <p:cNvSpPr txBox="1"/>
            <p:nvPr/>
          </p:nvSpPr>
          <p:spPr>
            <a:xfrm>
              <a:off x="0" y="598488"/>
              <a:ext cx="804359" cy="641351"/>
            </a:xfrm>
            <a:prstGeom prst="rect">
              <a:avLst/>
            </a:prstGeom>
            <a:noFill/>
            <a:ln w="9525">
              <a:noFill/>
            </a:ln>
          </p:spPr>
          <p:txBody>
            <a:bodyPr>
              <a:spAutoFit/>
            </a:bodyPr>
            <a:p>
              <a:pPr algn="ctr"/>
              <a:r>
                <a:rPr lang="en-US" altLang="zh-CN" sz="3600" dirty="0">
                  <a:effectLst>
                    <a:outerShdw blurRad="38100" dist="38100" dir="2700000">
                      <a:srgbClr val="FFFFFF"/>
                    </a:outerShdw>
                  </a:effectLst>
                  <a:latin typeface="方正正准黑简体"/>
                  <a:ea typeface="方正正准黑简体"/>
                </a:rPr>
                <a:t>04</a:t>
              </a:r>
              <a:endParaRPr lang="zh-CN" altLang="en-US" sz="3600" dirty="0">
                <a:effectLst>
                  <a:outerShdw blurRad="38100" dist="38100" dir="2700000">
                    <a:srgbClr val="FFFFFF"/>
                  </a:outerShdw>
                </a:effectLst>
                <a:latin typeface="方正正准黑简体"/>
                <a:ea typeface="方正正准黑简体"/>
              </a:endParaRPr>
            </a:p>
          </p:txBody>
        </p:sp>
      </p:grpSp>
      <p:sp>
        <p:nvSpPr>
          <p:cNvPr id="9235" name="文本框 57"/>
          <p:cNvSpPr txBox="1"/>
          <p:nvPr/>
        </p:nvSpPr>
        <p:spPr>
          <a:xfrm>
            <a:off x="4208780" y="3408680"/>
            <a:ext cx="4389755" cy="829945"/>
          </a:xfrm>
          <a:prstGeom prst="rect">
            <a:avLst/>
          </a:prstGeom>
          <a:noFill/>
          <a:ln w="9525">
            <a:noFill/>
          </a:ln>
        </p:spPr>
        <p:txBody>
          <a:bodyPr wrap="square">
            <a:spAutoFit/>
          </a:bodyPr>
          <a:p>
            <a:pPr algn="ctr"/>
            <a:r>
              <a:rPr lang="zh-CN" altLang="en-US" sz="2400" dirty="0">
                <a:solidFill>
                  <a:schemeClr val="bg1"/>
                </a:solidFill>
                <a:latin typeface="楷体" panose="02010609060101010101" pitchFamily="1" charset="-122"/>
                <a:ea typeface="楷体" panose="02010609060101010101" pitchFamily="1" charset="-122"/>
                <a:sym typeface="+mn-ea"/>
              </a:rPr>
              <a:t>温州乐图游乐设备有限公司</a:t>
            </a:r>
            <a:endParaRPr lang="zh-CN" altLang="en-US" sz="2400" dirty="0">
              <a:solidFill>
                <a:schemeClr val="bg1"/>
              </a:solidFill>
              <a:latin typeface="楷体" panose="02010609060101010101" pitchFamily="1" charset="-122"/>
              <a:ea typeface="楷体" panose="02010609060101010101" pitchFamily="1" charset="-122"/>
            </a:endParaRPr>
          </a:p>
          <a:p>
            <a:pPr algn="ctr"/>
            <a:endParaRPr lang="zh-CN" altLang="en-US" sz="2400" dirty="0">
              <a:solidFill>
                <a:schemeClr val="bg1"/>
              </a:solidFill>
              <a:latin typeface="楷体" panose="02010609060101010101" pitchFamily="1" charset="-122"/>
              <a:ea typeface="楷体" panose="02010609060101010101" pitchFamily="1" charset="-122"/>
            </a:endParaRPr>
          </a:p>
        </p:txBody>
      </p:sp>
      <p:grpSp>
        <p:nvGrpSpPr>
          <p:cNvPr id="9236" name="组合 64"/>
          <p:cNvGrpSpPr/>
          <p:nvPr/>
        </p:nvGrpSpPr>
        <p:grpSpPr>
          <a:xfrm>
            <a:off x="6070600" y="4722813"/>
            <a:ext cx="666750" cy="257175"/>
            <a:chOff x="0" y="0"/>
            <a:chExt cx="666885" cy="255947"/>
          </a:xfrm>
        </p:grpSpPr>
        <p:sp>
          <p:nvSpPr>
            <p:cNvPr id="9237" name="任意多边形 62"/>
            <p:cNvSpPr/>
            <p:nvPr/>
          </p:nvSpPr>
          <p:spPr>
            <a:xfrm>
              <a:off x="0" y="0"/>
              <a:ext cx="255947" cy="255947"/>
            </a:xfrm>
            <a:custGeom>
              <a:avLst/>
              <a:gdLst>
                <a:gd name="txL" fmla="*/ 0 w 353944"/>
                <a:gd name="txT" fmla="*/ 0 h 353944"/>
                <a:gd name="txR" fmla="*/ 353944 w 353944"/>
                <a:gd name="txB" fmla="*/ 353944 h 353944"/>
              </a:gdLst>
              <a:ahLst/>
              <a:cxnLst>
                <a:cxn ang="0">
                  <a:pos x="127973" y="22063"/>
                </a:cxn>
                <a:cxn ang="0">
                  <a:pos x="22063" y="127973"/>
                </a:cxn>
                <a:cxn ang="0">
                  <a:pos x="127973" y="233882"/>
                </a:cxn>
                <a:cxn ang="0">
                  <a:pos x="233882" y="127973"/>
                </a:cxn>
                <a:cxn ang="0">
                  <a:pos x="127973" y="22063"/>
                </a:cxn>
                <a:cxn ang="0">
                  <a:pos x="127974" y="0"/>
                </a:cxn>
                <a:cxn ang="0">
                  <a:pos x="255947" y="127974"/>
                </a:cxn>
                <a:cxn ang="0">
                  <a:pos x="127974" y="255947"/>
                </a:cxn>
                <a:cxn ang="0">
                  <a:pos x="0" y="127974"/>
                </a:cxn>
                <a:cxn ang="0">
                  <a:pos x="127974" y="0"/>
                </a:cxn>
              </a:cxnLst>
              <a:rect l="txL" t="txT" r="txR" b="txB"/>
              <a:pathLst>
                <a:path w="353944" h="353944">
                  <a:moveTo>
                    <a:pt x="176971" y="30511"/>
                  </a:moveTo>
                  <a:cubicBezTo>
                    <a:pt x="96083" y="30511"/>
                    <a:pt x="30511" y="96083"/>
                    <a:pt x="30511" y="176971"/>
                  </a:cubicBezTo>
                  <a:cubicBezTo>
                    <a:pt x="30511" y="257859"/>
                    <a:pt x="96083" y="323431"/>
                    <a:pt x="176971" y="323431"/>
                  </a:cubicBezTo>
                  <a:cubicBezTo>
                    <a:pt x="257859" y="323431"/>
                    <a:pt x="323431" y="257859"/>
                    <a:pt x="323431" y="176971"/>
                  </a:cubicBezTo>
                  <a:cubicBezTo>
                    <a:pt x="323431" y="96083"/>
                    <a:pt x="257859" y="30511"/>
                    <a:pt x="176971" y="30511"/>
                  </a:cubicBezTo>
                  <a:close/>
                  <a:moveTo>
                    <a:pt x="176972" y="0"/>
                  </a:moveTo>
                  <a:cubicBezTo>
                    <a:pt x="274711" y="0"/>
                    <a:pt x="353944" y="79233"/>
                    <a:pt x="353944" y="176972"/>
                  </a:cubicBezTo>
                  <a:cubicBezTo>
                    <a:pt x="353944" y="274711"/>
                    <a:pt x="274711" y="353944"/>
                    <a:pt x="176972" y="353944"/>
                  </a:cubicBezTo>
                  <a:cubicBezTo>
                    <a:pt x="79233" y="353944"/>
                    <a:pt x="0" y="274711"/>
                    <a:pt x="0" y="176972"/>
                  </a:cubicBezTo>
                  <a:cubicBezTo>
                    <a:pt x="0" y="79233"/>
                    <a:pt x="79233" y="0"/>
                    <a:pt x="176972" y="0"/>
                  </a:cubicBezTo>
                  <a:close/>
                </a:path>
              </a:pathLst>
            </a:custGeom>
            <a:solidFill>
              <a:schemeClr val="bg1"/>
            </a:solidFill>
            <a:ln w="9525">
              <a:noFill/>
            </a:ln>
          </p:spPr>
          <p:txBody>
            <a:bodyPr anchor="ctr"/>
            <a:p>
              <a:pPr algn="ctr"/>
              <a:endParaRPr lang="zh-CN" altLang="en-US" dirty="0">
                <a:solidFill>
                  <a:srgbClr val="FFFFFF"/>
                </a:solidFill>
                <a:latin typeface="Calibri" panose="020F0502020204030204" pitchFamily="2" charset="0"/>
              </a:endParaRPr>
            </a:p>
          </p:txBody>
        </p:sp>
        <p:sp>
          <p:nvSpPr>
            <p:cNvPr id="9238" name="椭圆 61"/>
            <p:cNvSpPr/>
            <p:nvPr/>
          </p:nvSpPr>
          <p:spPr>
            <a:xfrm>
              <a:off x="410939" y="0"/>
              <a:ext cx="255946" cy="255946"/>
            </a:xfrm>
            <a:prstGeom prst="ellipse">
              <a:avLst/>
            </a:prstGeom>
            <a:solidFill>
              <a:schemeClr val="bg1"/>
            </a:solidFill>
            <a:ln w="9525">
              <a:noFill/>
            </a:ln>
          </p:spPr>
          <p:txBody>
            <a:bodyPr anchor="ctr"/>
            <a:p>
              <a:pPr algn="ctr"/>
              <a:endParaRPr lang="zh-CN" altLang="en-US" dirty="0">
                <a:solidFill>
                  <a:srgbClr val="FFFFFF"/>
                </a:solidFill>
                <a:latin typeface="Calibri" panose="020F0502020204030204" pitchFamily="2" charset="0"/>
              </a:endParaRPr>
            </a:p>
          </p:txBody>
        </p:sp>
      </p:grpSp>
      <p:sp>
        <p:nvSpPr>
          <p:cNvPr id="9239" name="矩形 65"/>
          <p:cNvSpPr/>
          <p:nvPr/>
        </p:nvSpPr>
        <p:spPr>
          <a:xfrm>
            <a:off x="-19050" y="6076950"/>
            <a:ext cx="12230100" cy="781050"/>
          </a:xfrm>
          <a:prstGeom prst="rect">
            <a:avLst/>
          </a:prstGeom>
          <a:solidFill>
            <a:srgbClr val="00B0F0"/>
          </a:solidFill>
          <a:ln w="9525">
            <a:noFill/>
          </a:ln>
        </p:spPr>
        <p:txBody>
          <a:bodyPr anchor="ctr"/>
          <a:p>
            <a:pPr algn="ctr"/>
            <a:endParaRPr lang="zh-CN" altLang="en-US" dirty="0">
              <a:solidFill>
                <a:srgbClr val="FFFFFF"/>
              </a:solidFill>
              <a:latin typeface="Calibri" panose="020F0502020204030204" pitchFamily="2" charset="0"/>
            </a:endParaRPr>
          </a:p>
        </p:txBody>
      </p:sp>
      <p:grpSp>
        <p:nvGrpSpPr>
          <p:cNvPr id="9240" name="组合 46"/>
          <p:cNvGrpSpPr/>
          <p:nvPr/>
        </p:nvGrpSpPr>
        <p:grpSpPr>
          <a:xfrm>
            <a:off x="11209338" y="0"/>
            <a:ext cx="804862" cy="1649413"/>
            <a:chOff x="0" y="0"/>
            <a:chExt cx="804359" cy="1649415"/>
          </a:xfrm>
        </p:grpSpPr>
        <p:sp>
          <p:nvSpPr>
            <p:cNvPr id="9241" name="任意多边形 44"/>
            <p:cNvSpPr/>
            <p:nvPr/>
          </p:nvSpPr>
          <p:spPr>
            <a:xfrm>
              <a:off x="96330" y="0"/>
              <a:ext cx="620369" cy="1649415"/>
            </a:xfrm>
            <a:custGeom>
              <a:avLst/>
              <a:gdLst>
                <a:gd name="txL" fmla="*/ 0 w 620369"/>
                <a:gd name="txT" fmla="*/ 0 h 1649415"/>
                <a:gd name="txR" fmla="*/ 620369 w 620369"/>
                <a:gd name="txB" fmla="*/ 1649415 h 1649415"/>
              </a:gdLst>
              <a:ahLst/>
              <a:cxnLst>
                <a:cxn ang="0">
                  <a:pos x="2127" y="1645932"/>
                </a:cxn>
                <a:cxn ang="0">
                  <a:pos x="2127" y="1649415"/>
                </a:cxn>
                <a:cxn ang="0">
                  <a:pos x="0" y="1649415"/>
                </a:cxn>
                <a:cxn ang="0">
                  <a:pos x="0" y="0"/>
                </a:cxn>
                <a:cxn ang="0">
                  <a:pos x="620369" y="0"/>
                </a:cxn>
                <a:cxn ang="0">
                  <a:pos x="620369" y="286127"/>
                </a:cxn>
                <a:cxn ang="0">
                  <a:pos x="620369" y="533403"/>
                </a:cxn>
                <a:cxn ang="0">
                  <a:pos x="620369" y="582612"/>
                </a:cxn>
                <a:cxn ang="0">
                  <a:pos x="620369" y="819529"/>
                </a:cxn>
                <a:cxn ang="0">
                  <a:pos x="620369" y="1649415"/>
                </a:cxn>
                <a:cxn ang="0">
                  <a:pos x="310185" y="1141468"/>
                </a:cxn>
                <a:cxn ang="0">
                  <a:pos x="2127" y="1645932"/>
                </a:cxn>
                <a:cxn ang="0">
                  <a:pos x="2127" y="819529"/>
                </a:cxn>
                <a:cxn ang="0">
                  <a:pos x="0" y="819529"/>
                </a:cxn>
                <a:cxn ang="0">
                  <a:pos x="0" y="533403"/>
                </a:cxn>
                <a:cxn ang="0">
                  <a:pos x="0" y="286127"/>
                </a:cxn>
              </a:cxnLst>
              <a:rect l="txL" t="txT" r="txR" b="txB"/>
              <a:pathLst>
                <a:path w="620369" h="1649415">
                  <a:moveTo>
                    <a:pt x="2127" y="1645932"/>
                  </a:moveTo>
                  <a:lnTo>
                    <a:pt x="2127" y="1649415"/>
                  </a:lnTo>
                  <a:lnTo>
                    <a:pt x="0" y="1649415"/>
                  </a:lnTo>
                  <a:close/>
                  <a:moveTo>
                    <a:pt x="0" y="0"/>
                  </a:moveTo>
                  <a:lnTo>
                    <a:pt x="620369" y="0"/>
                  </a:lnTo>
                  <a:lnTo>
                    <a:pt x="620369" y="286127"/>
                  </a:lnTo>
                  <a:lnTo>
                    <a:pt x="620369" y="533403"/>
                  </a:lnTo>
                  <a:lnTo>
                    <a:pt x="620369" y="582612"/>
                  </a:lnTo>
                  <a:lnTo>
                    <a:pt x="620369" y="819529"/>
                  </a:lnTo>
                  <a:lnTo>
                    <a:pt x="620369" y="1649415"/>
                  </a:lnTo>
                  <a:lnTo>
                    <a:pt x="310185" y="1141468"/>
                  </a:lnTo>
                  <a:lnTo>
                    <a:pt x="2127" y="1645932"/>
                  </a:lnTo>
                  <a:lnTo>
                    <a:pt x="2127" y="819529"/>
                  </a:lnTo>
                  <a:lnTo>
                    <a:pt x="0" y="819529"/>
                  </a:lnTo>
                  <a:lnTo>
                    <a:pt x="0" y="533403"/>
                  </a:lnTo>
                  <a:lnTo>
                    <a:pt x="0" y="286127"/>
                  </a:lnTo>
                  <a:close/>
                </a:path>
              </a:pathLst>
            </a:custGeom>
            <a:solidFill>
              <a:schemeClr val="bg1"/>
            </a:solidFill>
            <a:ln w="9525">
              <a:noFill/>
            </a:ln>
          </p:spPr>
          <p:txBody>
            <a:bodyPr anchor="ctr"/>
            <a:p>
              <a:pPr algn="ctr"/>
              <a:endParaRPr lang="zh-CN" altLang="en-US" dirty="0">
                <a:solidFill>
                  <a:srgbClr val="FFFFFF"/>
                </a:solidFill>
                <a:latin typeface="Calibri" panose="020F0502020204030204" pitchFamily="2" charset="0"/>
              </a:endParaRPr>
            </a:p>
          </p:txBody>
        </p:sp>
        <p:sp>
          <p:nvSpPr>
            <p:cNvPr id="9242" name="文本框 37"/>
            <p:cNvSpPr txBox="1"/>
            <p:nvPr/>
          </p:nvSpPr>
          <p:spPr>
            <a:xfrm>
              <a:off x="0" y="598488"/>
              <a:ext cx="804359" cy="641351"/>
            </a:xfrm>
            <a:prstGeom prst="rect">
              <a:avLst/>
            </a:prstGeom>
            <a:noFill/>
            <a:ln w="9525">
              <a:noFill/>
            </a:ln>
          </p:spPr>
          <p:txBody>
            <a:bodyPr>
              <a:spAutoFit/>
            </a:bodyPr>
            <a:p>
              <a:pPr algn="ctr"/>
              <a:r>
                <a:rPr lang="en-US" altLang="zh-CN" sz="3600" dirty="0">
                  <a:effectLst>
                    <a:outerShdw blurRad="38100" dist="38100" dir="2700000">
                      <a:srgbClr val="FFFFFF"/>
                    </a:outerShdw>
                  </a:effectLst>
                  <a:latin typeface="方正正准黑简体"/>
                  <a:ea typeface="方正正准黑简体"/>
                </a:rPr>
                <a:t>05</a:t>
              </a:r>
              <a:endParaRPr lang="zh-CN" altLang="en-US" sz="3600" dirty="0">
                <a:effectLst>
                  <a:outerShdw blurRad="38100" dist="38100" dir="2700000">
                    <a:srgbClr val="FFFFFF"/>
                  </a:outerShdw>
                </a:effectLst>
                <a:latin typeface="方正正准黑简体"/>
                <a:ea typeface="方正正准黑简体"/>
              </a:endParaRPr>
            </a:p>
          </p:txBody>
        </p:sp>
      </p:grpSp>
      <p:sp>
        <p:nvSpPr>
          <p:cNvPr id="9243" name="文本框 9242"/>
          <p:cNvSpPr txBox="1"/>
          <p:nvPr/>
        </p:nvSpPr>
        <p:spPr>
          <a:xfrm>
            <a:off x="5181600" y="2808288"/>
            <a:ext cx="2198688" cy="366712"/>
          </a:xfrm>
          <a:prstGeom prst="rect">
            <a:avLst/>
          </a:prstGeom>
          <a:noFill/>
          <a:ln w="9525">
            <a:noFill/>
          </a:ln>
        </p:spPr>
        <p:txBody>
          <a:bodyPr>
            <a:spAutoFit/>
          </a:bodyPr>
          <a:p>
            <a:pPr>
              <a:spcBef>
                <a:spcPct val="50000"/>
              </a:spcBef>
            </a:pPr>
            <a:endParaRPr lang="zh-CN" altLang="en-US" dirty="0">
              <a:latin typeface="Arial" panose="020B0604020202020204" pitchFamily="34" charset="0"/>
            </a:endParaRPr>
          </a:p>
        </p:txBody>
      </p:sp>
      <p:sp>
        <p:nvSpPr>
          <p:cNvPr id="9244" name="文本框 9243"/>
          <p:cNvSpPr txBox="1"/>
          <p:nvPr/>
        </p:nvSpPr>
        <p:spPr>
          <a:xfrm>
            <a:off x="5367338" y="2644775"/>
            <a:ext cx="2501900" cy="641350"/>
          </a:xfrm>
          <a:prstGeom prst="rect">
            <a:avLst/>
          </a:prstGeom>
          <a:noFill/>
          <a:ln w="9525">
            <a:noFill/>
          </a:ln>
        </p:spPr>
        <p:txBody>
          <a:bodyPr>
            <a:spAutoFit/>
          </a:bodyPr>
          <a:p>
            <a:pPr>
              <a:spcBef>
                <a:spcPct val="50000"/>
              </a:spcBef>
            </a:pPr>
            <a:r>
              <a:rPr lang="zh-CN" altLang="en-US" sz="3600" dirty="0">
                <a:latin typeface="Arial" panose="020B0604020202020204" pitchFamily="34" charset="0"/>
                <a:ea typeface="微软雅黑" panose="020B0503020204020204" pitchFamily="2" charset="-122"/>
              </a:rPr>
              <a:t>商业模式</a:t>
            </a:r>
            <a:endParaRPr lang="zh-CN" altLang="en-US" sz="3600" dirty="0">
              <a:latin typeface="Arial" panose="020B0604020202020204" pitchFamily="34" charset="0"/>
              <a:ea typeface="微软雅黑" panose="020B0503020204020204" pitchFamily="2" charset="-122"/>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2" name="圆角矩形 10241"/>
          <p:cNvSpPr/>
          <p:nvPr/>
        </p:nvSpPr>
        <p:spPr>
          <a:xfrm>
            <a:off x="2994025" y="674688"/>
            <a:ext cx="8601075" cy="1338262"/>
          </a:xfrm>
          <a:prstGeom prst="roundRect">
            <a:avLst>
              <a:gd name="adj" fmla="val 16667"/>
            </a:avLst>
          </a:prstGeom>
          <a:solidFill>
            <a:srgbClr val="FFCC99">
              <a:alpha val="100000"/>
            </a:srgbClr>
          </a:solidFill>
          <a:ln w="9525" cap="flat" cmpd="sng">
            <a:solidFill>
              <a:schemeClr val="tx1"/>
            </a:solidFill>
            <a:prstDash val="solid"/>
            <a:headEnd type="none" w="med" len="med"/>
            <a:tailEnd type="none" w="med" len="med"/>
          </a:ln>
        </p:spPr>
        <p:txBody>
          <a:bodyPr/>
          <a:p>
            <a:endParaRPr lang="zh-CN" altLang="en-US"/>
          </a:p>
        </p:txBody>
      </p:sp>
      <p:sp>
        <p:nvSpPr>
          <p:cNvPr id="10243" name="矩形 3"/>
          <p:cNvSpPr/>
          <p:nvPr/>
        </p:nvSpPr>
        <p:spPr>
          <a:xfrm>
            <a:off x="-38100" y="0"/>
            <a:ext cx="12228513" cy="495300"/>
          </a:xfrm>
          <a:prstGeom prst="rect">
            <a:avLst/>
          </a:prstGeom>
          <a:solidFill>
            <a:srgbClr val="00B0F0"/>
          </a:solidFill>
          <a:ln w="9525">
            <a:noFill/>
          </a:ln>
        </p:spPr>
        <p:txBody>
          <a:bodyPr anchor="ctr"/>
          <a:p>
            <a:pPr algn="ctr"/>
            <a:endParaRPr lang="zh-CN" altLang="en-US" dirty="0">
              <a:solidFill>
                <a:srgbClr val="FFFFFF"/>
              </a:solidFill>
              <a:latin typeface="Calibri" panose="020F0502020204030204" pitchFamily="2" charset="0"/>
            </a:endParaRPr>
          </a:p>
        </p:txBody>
      </p:sp>
      <p:sp>
        <p:nvSpPr>
          <p:cNvPr id="10244" name="矩形 4"/>
          <p:cNvSpPr/>
          <p:nvPr/>
        </p:nvSpPr>
        <p:spPr>
          <a:xfrm>
            <a:off x="-38100" y="6362700"/>
            <a:ext cx="12228513" cy="495300"/>
          </a:xfrm>
          <a:prstGeom prst="rect">
            <a:avLst/>
          </a:prstGeom>
          <a:solidFill>
            <a:srgbClr val="00B0F0"/>
          </a:solidFill>
          <a:ln w="9525">
            <a:noFill/>
          </a:ln>
        </p:spPr>
        <p:txBody>
          <a:bodyPr anchor="ctr"/>
          <a:p>
            <a:pPr algn="ctr"/>
            <a:endParaRPr lang="zh-CN" altLang="en-US" dirty="0">
              <a:solidFill>
                <a:srgbClr val="FFFFFF"/>
              </a:solidFill>
              <a:latin typeface="Calibri" panose="020F0502020204030204" pitchFamily="2" charset="0"/>
            </a:endParaRPr>
          </a:p>
        </p:txBody>
      </p:sp>
      <p:sp>
        <p:nvSpPr>
          <p:cNvPr id="10245" name="Freeform 45"/>
          <p:cNvSpPr/>
          <p:nvPr/>
        </p:nvSpPr>
        <p:spPr>
          <a:xfrm>
            <a:off x="4400550" y="3849688"/>
            <a:ext cx="7938" cy="7937"/>
          </a:xfrm>
          <a:custGeom>
            <a:avLst/>
            <a:gdLst>
              <a:gd name="txL" fmla="*/ 0 w 5"/>
              <a:gd name="txT" fmla="*/ 0 h 5"/>
              <a:gd name="txR" fmla="*/ 5 w 5"/>
              <a:gd name="txB" fmla="*/ 5 h 5"/>
            </a:gdLst>
            <a:ahLst/>
            <a:cxnLst>
              <a:cxn ang="0">
                <a:pos x="7938" y="1588"/>
              </a:cxn>
              <a:cxn ang="0">
                <a:pos x="6350" y="0"/>
              </a:cxn>
              <a:cxn ang="0">
                <a:pos x="0" y="6350"/>
              </a:cxn>
              <a:cxn ang="0">
                <a:pos x="3175" y="7938"/>
              </a:cxn>
              <a:cxn ang="0">
                <a:pos x="7938" y="1588"/>
              </a:cxn>
            </a:cxnLst>
            <a:rect l="txL" t="txT" r="txR" b="txB"/>
            <a:pathLst>
              <a:path w="5" h="5">
                <a:moveTo>
                  <a:pt x="5" y="1"/>
                </a:moveTo>
                <a:lnTo>
                  <a:pt x="4" y="0"/>
                </a:lnTo>
                <a:lnTo>
                  <a:pt x="0" y="4"/>
                </a:lnTo>
                <a:lnTo>
                  <a:pt x="2" y="5"/>
                </a:lnTo>
                <a:lnTo>
                  <a:pt x="5" y="1"/>
                </a:lnTo>
                <a:close/>
              </a:path>
            </a:pathLst>
          </a:custGeom>
          <a:solidFill>
            <a:srgbClr val="FFFFFF"/>
          </a:solidFill>
          <a:ln w="9525">
            <a:noFill/>
          </a:ln>
        </p:spPr>
        <p:txBody>
          <a:bodyPr/>
          <a:p>
            <a:endParaRPr lang="zh-CN" altLang="en-US" dirty="0">
              <a:latin typeface="Calibri" panose="020F0502020204030204" pitchFamily="2" charset="0"/>
            </a:endParaRPr>
          </a:p>
        </p:txBody>
      </p:sp>
      <p:sp>
        <p:nvSpPr>
          <p:cNvPr id="10246" name="Rectangle 50"/>
          <p:cNvSpPr/>
          <p:nvPr/>
        </p:nvSpPr>
        <p:spPr>
          <a:xfrm>
            <a:off x="4202113" y="4233863"/>
            <a:ext cx="1638300" cy="7937"/>
          </a:xfrm>
          <a:prstGeom prst="rect">
            <a:avLst/>
          </a:prstGeom>
          <a:solidFill>
            <a:srgbClr val="FFFFFF"/>
          </a:solidFill>
          <a:ln w="9525">
            <a:noFill/>
          </a:ln>
        </p:spPr>
        <p:txBody>
          <a:bodyPr/>
          <a:p>
            <a:endParaRPr lang="zh-CN" altLang="en-US" dirty="0">
              <a:latin typeface="Calibri" panose="020F0502020204030204" pitchFamily="2" charset="0"/>
            </a:endParaRPr>
          </a:p>
        </p:txBody>
      </p:sp>
      <p:sp>
        <p:nvSpPr>
          <p:cNvPr id="10247" name="Rectangle 51"/>
          <p:cNvSpPr/>
          <p:nvPr/>
        </p:nvSpPr>
        <p:spPr>
          <a:xfrm>
            <a:off x="4387850" y="2097088"/>
            <a:ext cx="1638300" cy="7937"/>
          </a:xfrm>
          <a:prstGeom prst="rect">
            <a:avLst/>
          </a:prstGeom>
          <a:solidFill>
            <a:srgbClr val="FFFFFF"/>
          </a:solidFill>
          <a:ln w="9525">
            <a:noFill/>
          </a:ln>
        </p:spPr>
        <p:txBody>
          <a:bodyPr/>
          <a:p>
            <a:endParaRPr lang="zh-CN" altLang="en-US" dirty="0">
              <a:latin typeface="Calibri" panose="020F0502020204030204" pitchFamily="2" charset="0"/>
            </a:endParaRPr>
          </a:p>
        </p:txBody>
      </p:sp>
      <p:sp>
        <p:nvSpPr>
          <p:cNvPr id="10248" name="文本框 10247"/>
          <p:cNvSpPr txBox="1"/>
          <p:nvPr/>
        </p:nvSpPr>
        <p:spPr>
          <a:xfrm>
            <a:off x="328613" y="0"/>
            <a:ext cx="6764337" cy="457200"/>
          </a:xfrm>
          <a:prstGeom prst="rect">
            <a:avLst/>
          </a:prstGeom>
          <a:noFill/>
          <a:ln w="9525">
            <a:noFill/>
          </a:ln>
        </p:spPr>
        <p:txBody>
          <a:bodyPr wrap="square">
            <a:spAutoFit/>
          </a:bodyPr>
          <a:p>
            <a:r>
              <a:rPr lang="zh-CN" altLang="en-US" sz="2400" dirty="0">
                <a:latin typeface="Arial" panose="020B0604020202020204" pitchFamily="34" charset="0"/>
                <a:ea typeface="微软雅黑" panose="020B0503020204020204" pitchFamily="2" charset="-122"/>
                <a:sym typeface="微软雅黑" panose="020B0503020204020204" pitchFamily="2" charset="-122"/>
              </a:rPr>
              <a:t>一、经营蹦吧乐园</a:t>
            </a:r>
            <a:r>
              <a:rPr lang="zh-CN" altLang="en-US" sz="2400" dirty="0">
                <a:latin typeface="微软雅黑" panose="020B0503020204020204" pitchFamily="2" charset="-122"/>
                <a:ea typeface="微软雅黑" panose="020B0503020204020204" pitchFamily="2" charset="-122"/>
                <a:sym typeface="微软雅黑" panose="020B0503020204020204" pitchFamily="2" charset="-122"/>
              </a:rPr>
              <a:t>——</a:t>
            </a:r>
            <a:r>
              <a:rPr lang="zh-CN" altLang="en-US" sz="2400" dirty="0">
                <a:latin typeface="Arial" panose="020B0604020202020204" pitchFamily="34" charset="0"/>
                <a:ea typeface="微软雅黑" panose="020B0503020204020204" pitchFamily="2" charset="-122"/>
                <a:sym typeface="微软雅黑" panose="020B0503020204020204" pitchFamily="2" charset="-122"/>
              </a:rPr>
              <a:t>商业模式</a:t>
            </a:r>
            <a:endParaRPr lang="zh-CN" altLang="en-US" sz="2400" dirty="0">
              <a:latin typeface="Arial" panose="020B0604020202020204" pitchFamily="34" charset="0"/>
              <a:ea typeface="微软雅黑" panose="020B0503020204020204" pitchFamily="2" charset="-122"/>
              <a:sym typeface="微软雅黑" panose="020B0503020204020204" pitchFamily="2" charset="-122"/>
            </a:endParaRPr>
          </a:p>
        </p:txBody>
      </p:sp>
      <p:sp>
        <p:nvSpPr>
          <p:cNvPr id="10249" name="文本框 10248"/>
          <p:cNvSpPr txBox="1"/>
          <p:nvPr/>
        </p:nvSpPr>
        <p:spPr>
          <a:xfrm>
            <a:off x="3208338" y="936625"/>
            <a:ext cx="8175625" cy="914400"/>
          </a:xfrm>
          <a:prstGeom prst="rect">
            <a:avLst/>
          </a:prstGeom>
          <a:noFill/>
          <a:ln w="9525">
            <a:noFill/>
          </a:ln>
        </p:spPr>
        <p:txBody>
          <a:bodyPr wrap="square">
            <a:spAutoFit/>
          </a:bodyPr>
          <a:p>
            <a:pPr>
              <a:spcBef>
                <a:spcPct val="50000"/>
              </a:spcBef>
            </a:pPr>
            <a:r>
              <a:rPr lang="zh-CN" altLang="en-US" dirty="0">
                <a:latin typeface="微软雅黑" panose="020B0503020204020204" pitchFamily="2" charset="-122"/>
                <a:ea typeface="微软雅黑" panose="020B0503020204020204" pitchFamily="2" charset="-122"/>
              </a:rPr>
              <a:t>通过互联网</a:t>
            </a:r>
            <a:r>
              <a:rPr lang="en-US" altLang="zh-CN" dirty="0">
                <a:latin typeface="微软雅黑" panose="020B0503020204020204" pitchFamily="2" charset="-122"/>
                <a:ea typeface="微软雅黑" panose="020B0503020204020204" pitchFamily="2" charset="-122"/>
              </a:rPr>
              <a:t>+</a:t>
            </a:r>
            <a:r>
              <a:rPr lang="zh-CN" altLang="en-US" dirty="0">
                <a:latin typeface="微软雅黑" panose="020B0503020204020204" pitchFamily="2" charset="-122"/>
                <a:ea typeface="微软雅黑" panose="020B0503020204020204" pitchFamily="2" charset="-122"/>
              </a:rPr>
              <a:t>的模式，选择温州作为旗舰基地之一，首创一家以亲子陪伴（教育）体验</a:t>
            </a:r>
            <a:r>
              <a:rPr lang="en-US" altLang="zh-CN" dirty="0">
                <a:latin typeface="微软雅黑" panose="020B0503020204020204" pitchFamily="2" charset="-122"/>
                <a:ea typeface="微软雅黑" panose="020B0503020204020204" pitchFamily="2" charset="-122"/>
              </a:rPr>
              <a:t>+</a:t>
            </a:r>
            <a:r>
              <a:rPr lang="zh-CN" altLang="en-US" dirty="0">
                <a:latin typeface="微软雅黑" panose="020B0503020204020204" pitchFamily="2" charset="-122"/>
                <a:ea typeface="微软雅黑" panose="020B0503020204020204" pitchFamily="2" charset="-122"/>
              </a:rPr>
              <a:t>游乐健身为一体的娱教平台。通过亲子体验、团队协作、蹦床竞技等活动培养忠实的粉丝</a:t>
            </a:r>
            <a:endParaRPr lang="zh-CN" altLang="en-US" dirty="0">
              <a:latin typeface="微软雅黑" panose="020B0503020204020204" pitchFamily="2" charset="-122"/>
              <a:ea typeface="微软雅黑" panose="020B0503020204020204" pitchFamily="2" charset="-122"/>
            </a:endParaRPr>
          </a:p>
        </p:txBody>
      </p:sp>
      <p:sp>
        <p:nvSpPr>
          <p:cNvPr id="10250" name="圆角矩形 10249"/>
          <p:cNvSpPr/>
          <p:nvPr/>
        </p:nvSpPr>
        <p:spPr>
          <a:xfrm>
            <a:off x="2994025" y="2328863"/>
            <a:ext cx="8729663" cy="3897312"/>
          </a:xfrm>
          <a:prstGeom prst="roundRect">
            <a:avLst>
              <a:gd name="adj" fmla="val 16667"/>
            </a:avLst>
          </a:prstGeom>
          <a:solidFill>
            <a:srgbClr val="FFCC99">
              <a:alpha val="100000"/>
            </a:srgbClr>
          </a:solidFill>
          <a:ln w="9525" cap="flat" cmpd="sng">
            <a:solidFill>
              <a:schemeClr val="tx1"/>
            </a:solidFill>
            <a:prstDash val="solid"/>
            <a:headEnd type="none" w="med" len="med"/>
            <a:tailEnd type="none" w="med" len="med"/>
          </a:ln>
        </p:spPr>
        <p:txBody>
          <a:bodyPr/>
          <a:p>
            <a:endParaRPr lang="zh-CN" altLang="en-US"/>
          </a:p>
        </p:txBody>
      </p:sp>
      <p:sp>
        <p:nvSpPr>
          <p:cNvPr id="10251" name="文本框 10250"/>
          <p:cNvSpPr txBox="1"/>
          <p:nvPr/>
        </p:nvSpPr>
        <p:spPr>
          <a:xfrm>
            <a:off x="3322638" y="2544763"/>
            <a:ext cx="8075612" cy="3519487"/>
          </a:xfrm>
          <a:prstGeom prst="rect">
            <a:avLst/>
          </a:prstGeom>
          <a:noFill/>
          <a:ln w="9525">
            <a:noFill/>
          </a:ln>
        </p:spPr>
        <p:txBody>
          <a:bodyPr wrap="square">
            <a:spAutoFit/>
          </a:bodyPr>
          <a:p>
            <a:r>
              <a:rPr lang="zh-CN" altLang="en-US" dirty="0">
                <a:latin typeface="Arial" panose="020B0604020202020204" pitchFamily="34" charset="0"/>
              </a:rPr>
              <a:t>    </a:t>
            </a:r>
            <a:r>
              <a:rPr lang="zh-CN" altLang="en-US" dirty="0">
                <a:latin typeface="华文行楷" panose="02010800040101010101" charset="-122"/>
                <a:ea typeface="华文行楷" panose="02010800040101010101" charset="-122"/>
              </a:rPr>
              <a:t>    </a:t>
            </a:r>
            <a:r>
              <a:rPr lang="zh-CN" altLang="en-US" dirty="0">
                <a:latin typeface="微软雅黑" panose="020B0503020204020204" pitchFamily="2" charset="-122"/>
                <a:ea typeface="微软雅黑" panose="020B0503020204020204" pitchFamily="2" charset="-122"/>
              </a:rPr>
              <a:t>通过半年的蹦床健身课程开发后，从</a:t>
            </a:r>
            <a:r>
              <a:rPr lang="en-US" altLang="zh-CN" dirty="0">
                <a:latin typeface="微软雅黑" panose="020B0503020204020204" pitchFamily="2" charset="-122"/>
                <a:ea typeface="微软雅黑" panose="020B0503020204020204" pitchFamily="2" charset="-122"/>
              </a:rPr>
              <a:t>201</a:t>
            </a:r>
            <a:r>
              <a:rPr lang="zh-CN" altLang="en-US" dirty="0">
                <a:latin typeface="微软雅黑" panose="020B0503020204020204" pitchFamily="2" charset="-122"/>
                <a:ea typeface="微软雅黑" panose="020B0503020204020204" pitchFamily="2" charset="-122"/>
              </a:rPr>
              <a:t>6年3月份开始把成功的模式逐步推广到全国。借助立本生产的将近30多个超过200平方的场地客户，先以引流课程免费的形式之前的客户使用，逐步建立自己的游乐健身品牌</a:t>
            </a:r>
            <a:endParaRPr lang="zh-CN" altLang="en-US" dirty="0">
              <a:latin typeface="微软雅黑" panose="020B0503020204020204" pitchFamily="2" charset="-122"/>
              <a:ea typeface="微软雅黑" panose="020B0503020204020204" pitchFamily="2" charset="-122"/>
            </a:endParaRPr>
          </a:p>
          <a:p>
            <a:r>
              <a:rPr lang="zh-CN" altLang="en-US" dirty="0">
                <a:latin typeface="微软雅黑" panose="020B0503020204020204" pitchFamily="2" charset="-122"/>
                <a:ea typeface="微软雅黑" panose="020B0503020204020204" pitchFamily="2" charset="-122"/>
              </a:rPr>
              <a:t>             </a:t>
            </a:r>
            <a:endParaRPr lang="zh-CN" altLang="en-US" dirty="0">
              <a:latin typeface="微软雅黑" panose="020B0503020204020204" pitchFamily="2" charset="-122"/>
              <a:ea typeface="微软雅黑" panose="020B0503020204020204" pitchFamily="2" charset="-122"/>
            </a:endParaRPr>
          </a:p>
          <a:p>
            <a:r>
              <a:rPr lang="zh-CN" altLang="en-US" dirty="0">
                <a:latin typeface="微软雅黑" panose="020B0503020204020204" pitchFamily="2" charset="-122"/>
                <a:ea typeface="微软雅黑" panose="020B0503020204020204" pitchFamily="2" charset="-122"/>
              </a:rPr>
              <a:t>      公司将会有以下的盈利点：</a:t>
            </a:r>
            <a:endParaRPr lang="zh-CN" altLang="en-US" dirty="0">
              <a:latin typeface="微软雅黑" panose="020B0503020204020204" pitchFamily="2" charset="-122"/>
              <a:ea typeface="微软雅黑" panose="020B0503020204020204" pitchFamily="2" charset="-122"/>
            </a:endParaRPr>
          </a:p>
          <a:p>
            <a:pPr>
              <a:spcBef>
                <a:spcPct val="50000"/>
              </a:spcBef>
            </a:pPr>
            <a:r>
              <a:rPr lang="en-US" altLang="zh-CN" dirty="0">
                <a:latin typeface="微软雅黑" panose="020B0503020204020204" pitchFamily="2" charset="-122"/>
                <a:ea typeface="微软雅黑" panose="020B0503020204020204" pitchFamily="2" charset="-122"/>
              </a:rPr>
              <a:t>              1</a:t>
            </a:r>
            <a:r>
              <a:rPr lang="zh-CN" altLang="en-US" dirty="0">
                <a:latin typeface="微软雅黑" panose="020B0503020204020204" pitchFamily="2" charset="-122"/>
                <a:ea typeface="微软雅黑" panose="020B0503020204020204" pitchFamily="2" charset="-122"/>
              </a:rPr>
              <a:t>、蹦床乐园门票收入             </a:t>
            </a:r>
            <a:endParaRPr lang="zh-CN" altLang="en-US" dirty="0">
              <a:latin typeface="微软雅黑" panose="020B0503020204020204" pitchFamily="2" charset="-122"/>
              <a:ea typeface="微软雅黑" panose="020B0503020204020204" pitchFamily="2" charset="-122"/>
            </a:endParaRPr>
          </a:p>
          <a:p>
            <a:pPr>
              <a:spcBef>
                <a:spcPct val="50000"/>
              </a:spcBef>
            </a:pPr>
            <a:r>
              <a:rPr lang="zh-CN" altLang="en-US" dirty="0">
                <a:latin typeface="微软雅黑" panose="020B0503020204020204" pitchFamily="2" charset="-122"/>
                <a:ea typeface="微软雅黑" panose="020B0503020204020204" pitchFamily="2" charset="-122"/>
              </a:rPr>
              <a:t>              </a:t>
            </a:r>
            <a:r>
              <a:rPr lang="en-US" altLang="zh-CN" dirty="0">
                <a:latin typeface="微软雅黑" panose="020B0503020204020204" pitchFamily="2" charset="-122"/>
                <a:ea typeface="微软雅黑" panose="020B0503020204020204" pitchFamily="2" charset="-122"/>
              </a:rPr>
              <a:t>2</a:t>
            </a:r>
            <a:r>
              <a:rPr lang="zh-CN" altLang="en-US" dirty="0">
                <a:latin typeface="微软雅黑" panose="020B0503020204020204" pitchFamily="2" charset="-122"/>
                <a:ea typeface="微软雅黑" panose="020B0503020204020204" pitchFamily="2" charset="-122"/>
              </a:rPr>
              <a:t>、室内亲子陪伴体验项目收入</a:t>
            </a:r>
            <a:endParaRPr lang="zh-CN" altLang="en-US" dirty="0">
              <a:latin typeface="微软雅黑" panose="020B0503020204020204" pitchFamily="2" charset="-122"/>
              <a:ea typeface="微软雅黑" panose="020B0503020204020204" pitchFamily="2" charset="-122"/>
            </a:endParaRPr>
          </a:p>
          <a:p>
            <a:pPr>
              <a:spcBef>
                <a:spcPct val="50000"/>
              </a:spcBef>
            </a:pPr>
            <a:r>
              <a:rPr lang="en-US" altLang="zh-CN" dirty="0">
                <a:latin typeface="微软雅黑" panose="020B0503020204020204" pitchFamily="2" charset="-122"/>
                <a:ea typeface="微软雅黑" panose="020B0503020204020204" pitchFamily="2" charset="-122"/>
              </a:rPr>
              <a:t>             </a:t>
            </a:r>
            <a:r>
              <a:rPr lang="en-US" altLang="zh-CN" dirty="0">
                <a:latin typeface="微软雅黑" panose="020B0503020204020204" pitchFamily="2" charset="-122"/>
                <a:ea typeface="微软雅黑" panose="020B0503020204020204" pitchFamily="2" charset="-122"/>
                <a:sym typeface="Arial" panose="020B0604020202020204" pitchFamily="34" charset="0"/>
              </a:rPr>
              <a:t> 3</a:t>
            </a:r>
            <a:r>
              <a:rPr lang="zh-CN" altLang="en-US" dirty="0">
                <a:latin typeface="微软雅黑" panose="020B0503020204020204" pitchFamily="2" charset="-122"/>
                <a:ea typeface="微软雅黑" panose="020B0503020204020204" pitchFamily="2" charset="-122"/>
                <a:sym typeface="Arial" panose="020B0604020202020204" pitchFamily="34" charset="0"/>
              </a:rPr>
              <a:t>、活动租金（生日party\商业推广等）；</a:t>
            </a:r>
            <a:endParaRPr lang="zh-CN" altLang="en-US" dirty="0">
              <a:latin typeface="微软雅黑" panose="020B0503020204020204" pitchFamily="2" charset="-122"/>
              <a:ea typeface="微软雅黑" panose="020B0503020204020204" pitchFamily="2" charset="-122"/>
              <a:sym typeface="Arial" panose="020B0604020202020204" pitchFamily="34" charset="0"/>
            </a:endParaRPr>
          </a:p>
          <a:p>
            <a:pPr>
              <a:spcBef>
                <a:spcPct val="50000"/>
              </a:spcBef>
            </a:pPr>
            <a:r>
              <a:rPr lang="zh-CN" altLang="en-US" dirty="0">
                <a:latin typeface="微软雅黑" panose="020B0503020204020204" pitchFamily="2" charset="-122"/>
                <a:ea typeface="微软雅黑" panose="020B0503020204020204" pitchFamily="2" charset="-122"/>
                <a:sym typeface="Arial" panose="020B0604020202020204" pitchFamily="34" charset="0"/>
              </a:rPr>
              <a:t>              4、培训费（儿童蹦床舞蹈、儿童减肥健身等） </a:t>
            </a:r>
            <a:endParaRPr lang="zh-CN" altLang="en-US" dirty="0">
              <a:latin typeface="微软雅黑" panose="020B0503020204020204" pitchFamily="2" charset="-122"/>
              <a:ea typeface="微软雅黑" panose="020B0503020204020204" pitchFamily="2" charset="-122"/>
              <a:sym typeface="Arial" panose="020B0604020202020204" pitchFamily="34" charset="0"/>
            </a:endParaRPr>
          </a:p>
          <a:p>
            <a:pPr>
              <a:spcBef>
                <a:spcPct val="50000"/>
              </a:spcBef>
            </a:pPr>
            <a:r>
              <a:rPr lang="zh-CN" altLang="en-US" dirty="0">
                <a:latin typeface="微软雅黑" panose="020B0503020204020204" pitchFamily="2" charset="-122"/>
                <a:ea typeface="微软雅黑" panose="020B0503020204020204" pitchFamily="2" charset="-122"/>
                <a:sym typeface="Arial" panose="020B0604020202020204" pitchFamily="34" charset="0"/>
              </a:rPr>
              <a:t>              5、会员外出活动组织收入 </a:t>
            </a:r>
            <a:endParaRPr lang="zh-CN" altLang="en-US" dirty="0">
              <a:latin typeface="微软雅黑" panose="020B0503020204020204" pitchFamily="2" charset="-122"/>
              <a:ea typeface="微软雅黑" panose="020B0503020204020204" pitchFamily="2" charset="-122"/>
              <a:sym typeface="Arial" panose="020B0604020202020204" pitchFamily="34" charset="0"/>
            </a:endParaRPr>
          </a:p>
        </p:txBody>
      </p:sp>
      <p:grpSp>
        <p:nvGrpSpPr>
          <p:cNvPr id="10252" name="组合 10251"/>
          <p:cNvGrpSpPr>
            <a:grpSpLocks noChangeAspect="1"/>
          </p:cNvGrpSpPr>
          <p:nvPr/>
        </p:nvGrpSpPr>
        <p:grpSpPr>
          <a:xfrm>
            <a:off x="-11112" y="487363"/>
            <a:ext cx="2681287" cy="5876925"/>
            <a:chOff x="0" y="0"/>
            <a:chExt cx="1689" cy="3702"/>
          </a:xfrm>
        </p:grpSpPr>
        <p:pic>
          <p:nvPicPr>
            <p:cNvPr id="10253" name="图片 10252" descr="Cg-4WlGHGSCIPAJ4AAFap93-g6EAAIRawKqKLkAAVq_380"/>
            <p:cNvPicPr>
              <a:picLocks noChangeAspect="1"/>
            </p:cNvPicPr>
            <p:nvPr/>
          </p:nvPicPr>
          <p:blipFill>
            <a:blip r:embed="rId1"/>
            <a:stretch>
              <a:fillRect/>
            </a:stretch>
          </p:blipFill>
          <p:spPr>
            <a:xfrm>
              <a:off x="0" y="2549"/>
              <a:ext cx="1689" cy="1153"/>
            </a:xfrm>
            <a:prstGeom prst="rect">
              <a:avLst/>
            </a:prstGeom>
            <a:noFill/>
            <a:ln w="9525">
              <a:noFill/>
            </a:ln>
          </p:spPr>
        </p:pic>
        <p:pic>
          <p:nvPicPr>
            <p:cNvPr id="10254" name="图片 10253" descr="20131007021012226"/>
            <p:cNvPicPr>
              <a:picLocks noChangeAspect="1"/>
            </p:cNvPicPr>
            <p:nvPr/>
          </p:nvPicPr>
          <p:blipFill>
            <a:blip r:embed="rId2"/>
            <a:stretch>
              <a:fillRect/>
            </a:stretch>
          </p:blipFill>
          <p:spPr>
            <a:xfrm>
              <a:off x="0" y="0"/>
              <a:ext cx="1688" cy="1334"/>
            </a:xfrm>
            <a:prstGeom prst="rect">
              <a:avLst/>
            </a:prstGeom>
            <a:noFill/>
            <a:ln w="9525">
              <a:noFill/>
            </a:ln>
          </p:spPr>
        </p:pic>
        <p:pic>
          <p:nvPicPr>
            <p:cNvPr id="10255" name="图片 10254" descr="1453ccc17339588"/>
            <p:cNvPicPr>
              <a:picLocks noChangeAspect="1"/>
            </p:cNvPicPr>
            <p:nvPr/>
          </p:nvPicPr>
          <p:blipFill>
            <a:blip r:embed="rId3"/>
            <a:stretch>
              <a:fillRect/>
            </a:stretch>
          </p:blipFill>
          <p:spPr>
            <a:xfrm>
              <a:off x="0" y="1329"/>
              <a:ext cx="1681" cy="1222"/>
            </a:xfrm>
            <a:prstGeom prst="rect">
              <a:avLst/>
            </a:prstGeom>
            <a:noFill/>
            <a:ln w="9525">
              <a:noFill/>
            </a:ln>
          </p:spPr>
        </p:pic>
      </p:grpSp>
    </p:spTree>
  </p:cSld>
  <p:clrMapOvr>
    <a:masterClrMapping/>
  </p:clrMapOvr>
  <p:transition>
    <p:pull dir="rd"/>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266" name="矩形 3"/>
          <p:cNvSpPr/>
          <p:nvPr/>
        </p:nvSpPr>
        <p:spPr>
          <a:xfrm>
            <a:off x="-38100" y="9525"/>
            <a:ext cx="12222163" cy="495300"/>
          </a:xfrm>
          <a:prstGeom prst="rect">
            <a:avLst/>
          </a:prstGeom>
          <a:solidFill>
            <a:srgbClr val="00B0F0"/>
          </a:solidFill>
          <a:ln w="9525">
            <a:noFill/>
          </a:ln>
        </p:spPr>
        <p:txBody>
          <a:bodyPr anchor="ctr"/>
          <a:p>
            <a:pPr algn="ctr"/>
            <a:endParaRPr lang="zh-CN" altLang="en-US" dirty="0">
              <a:solidFill>
                <a:srgbClr val="FFFFFF"/>
              </a:solidFill>
              <a:latin typeface="Calibri" panose="020F0502020204030204" pitchFamily="2" charset="0"/>
            </a:endParaRPr>
          </a:p>
        </p:txBody>
      </p:sp>
      <p:sp>
        <p:nvSpPr>
          <p:cNvPr id="11267" name="矩形 4"/>
          <p:cNvSpPr/>
          <p:nvPr/>
        </p:nvSpPr>
        <p:spPr>
          <a:xfrm>
            <a:off x="-28575" y="6362700"/>
            <a:ext cx="12223750" cy="495300"/>
          </a:xfrm>
          <a:prstGeom prst="rect">
            <a:avLst/>
          </a:prstGeom>
          <a:solidFill>
            <a:srgbClr val="00B0F0"/>
          </a:solidFill>
          <a:ln w="9525">
            <a:noFill/>
          </a:ln>
        </p:spPr>
        <p:txBody>
          <a:bodyPr anchor="ctr"/>
          <a:p>
            <a:pPr algn="ctr"/>
            <a:endParaRPr lang="zh-CN" altLang="en-US" dirty="0">
              <a:solidFill>
                <a:srgbClr val="FFFFFF"/>
              </a:solidFill>
              <a:latin typeface="Calibri" panose="020F0502020204030204" pitchFamily="2" charset="0"/>
            </a:endParaRPr>
          </a:p>
        </p:txBody>
      </p:sp>
      <p:sp>
        <p:nvSpPr>
          <p:cNvPr id="11268" name="文本框 11267"/>
          <p:cNvSpPr txBox="1"/>
          <p:nvPr/>
        </p:nvSpPr>
        <p:spPr>
          <a:xfrm>
            <a:off x="327025" y="0"/>
            <a:ext cx="7085013" cy="457200"/>
          </a:xfrm>
          <a:prstGeom prst="rect">
            <a:avLst/>
          </a:prstGeom>
          <a:noFill/>
          <a:ln w="9525">
            <a:noFill/>
          </a:ln>
        </p:spPr>
        <p:txBody>
          <a:bodyPr wrap="square">
            <a:spAutoFit/>
          </a:bodyPr>
          <a:p>
            <a:r>
              <a:rPr lang="zh-CN" altLang="en-US" sz="2400" dirty="0">
                <a:latin typeface="Arial" panose="020B0604020202020204" pitchFamily="34" charset="0"/>
                <a:ea typeface="微软雅黑" panose="020B0503020204020204" pitchFamily="2" charset="-122"/>
                <a:sym typeface="微软雅黑" panose="020B0503020204020204" pitchFamily="2" charset="-122"/>
              </a:rPr>
              <a:t>二、蹦吧乐园</a:t>
            </a:r>
            <a:r>
              <a:rPr lang="zh-CN" altLang="en-US" sz="2400" dirty="0">
                <a:latin typeface="微软雅黑" panose="020B0503020204020204" pitchFamily="2" charset="-122"/>
                <a:ea typeface="微软雅黑" panose="020B0503020204020204" pitchFamily="2" charset="-122"/>
                <a:sym typeface="微软雅黑" panose="020B0503020204020204" pitchFamily="2" charset="-122"/>
              </a:rPr>
              <a:t>——</a:t>
            </a:r>
            <a:r>
              <a:rPr lang="zh-CN" altLang="en-US" sz="2400" dirty="0">
                <a:latin typeface="Arial" panose="020B0604020202020204" pitchFamily="34" charset="0"/>
                <a:ea typeface="微软雅黑" panose="020B0503020204020204" pitchFamily="2" charset="-122"/>
                <a:sym typeface="微软雅黑" panose="020B0503020204020204" pitchFamily="2" charset="-122"/>
              </a:rPr>
              <a:t>团队组成及投资构成</a:t>
            </a:r>
            <a:endParaRPr lang="zh-CN" altLang="en-US" dirty="0">
              <a:latin typeface="Calibri" panose="020F0502020204030204" pitchFamily="2" charset="0"/>
            </a:endParaRPr>
          </a:p>
        </p:txBody>
      </p:sp>
      <p:grpSp>
        <p:nvGrpSpPr>
          <p:cNvPr id="11269" name="组合 11268"/>
          <p:cNvGrpSpPr>
            <a:grpSpLocks noChangeAspect="1"/>
          </p:cNvGrpSpPr>
          <p:nvPr/>
        </p:nvGrpSpPr>
        <p:grpSpPr>
          <a:xfrm>
            <a:off x="-38100" y="479425"/>
            <a:ext cx="2673350" cy="5876925"/>
            <a:chOff x="0" y="0"/>
            <a:chExt cx="1689" cy="3702"/>
          </a:xfrm>
        </p:grpSpPr>
        <p:pic>
          <p:nvPicPr>
            <p:cNvPr id="11270" name="图片 11269" descr="Cg-4WlGHGSCIPAJ4AAFap93-g6EAAIRawKqKLkAAVq_380"/>
            <p:cNvPicPr>
              <a:picLocks noChangeAspect="1"/>
            </p:cNvPicPr>
            <p:nvPr/>
          </p:nvPicPr>
          <p:blipFill>
            <a:blip r:embed="rId1"/>
            <a:stretch>
              <a:fillRect/>
            </a:stretch>
          </p:blipFill>
          <p:spPr>
            <a:xfrm>
              <a:off x="0" y="2549"/>
              <a:ext cx="1689" cy="1153"/>
            </a:xfrm>
            <a:prstGeom prst="rect">
              <a:avLst/>
            </a:prstGeom>
            <a:noFill/>
            <a:ln w="9525">
              <a:noFill/>
            </a:ln>
          </p:spPr>
        </p:pic>
        <p:pic>
          <p:nvPicPr>
            <p:cNvPr id="11271" name="图片 11270" descr="20131007021012226"/>
            <p:cNvPicPr>
              <a:picLocks noChangeAspect="1"/>
            </p:cNvPicPr>
            <p:nvPr/>
          </p:nvPicPr>
          <p:blipFill>
            <a:blip r:embed="rId2"/>
            <a:stretch>
              <a:fillRect/>
            </a:stretch>
          </p:blipFill>
          <p:spPr>
            <a:xfrm>
              <a:off x="0" y="0"/>
              <a:ext cx="1688" cy="1334"/>
            </a:xfrm>
            <a:prstGeom prst="rect">
              <a:avLst/>
            </a:prstGeom>
            <a:noFill/>
            <a:ln w="9525">
              <a:noFill/>
            </a:ln>
          </p:spPr>
        </p:pic>
        <p:pic>
          <p:nvPicPr>
            <p:cNvPr id="11272" name="图片 11271" descr="1453ccc17339588"/>
            <p:cNvPicPr>
              <a:picLocks noChangeAspect="1"/>
            </p:cNvPicPr>
            <p:nvPr/>
          </p:nvPicPr>
          <p:blipFill>
            <a:blip r:embed="rId3"/>
            <a:stretch>
              <a:fillRect/>
            </a:stretch>
          </p:blipFill>
          <p:spPr>
            <a:xfrm>
              <a:off x="0" y="1329"/>
              <a:ext cx="1681" cy="1222"/>
            </a:xfrm>
            <a:prstGeom prst="rect">
              <a:avLst/>
            </a:prstGeom>
            <a:noFill/>
            <a:ln w="9525">
              <a:noFill/>
            </a:ln>
          </p:spPr>
        </p:pic>
      </p:grpSp>
      <p:sp>
        <p:nvSpPr>
          <p:cNvPr id="11273" name="圆角矩形 11272"/>
          <p:cNvSpPr/>
          <p:nvPr/>
        </p:nvSpPr>
        <p:spPr>
          <a:xfrm>
            <a:off x="2863850" y="641350"/>
            <a:ext cx="9128125" cy="5507038"/>
          </a:xfrm>
          <a:prstGeom prst="roundRect">
            <a:avLst>
              <a:gd name="adj" fmla="val 16667"/>
            </a:avLst>
          </a:prstGeom>
          <a:solidFill>
            <a:srgbClr val="FFCC99">
              <a:alpha val="100000"/>
            </a:srgbClr>
          </a:solidFill>
          <a:ln w="9525" cap="flat" cmpd="sng">
            <a:solidFill>
              <a:schemeClr val="tx1"/>
            </a:solidFill>
            <a:prstDash val="solid"/>
            <a:headEnd type="none" w="med" len="med"/>
            <a:tailEnd type="none" w="med" len="med"/>
          </a:ln>
        </p:spPr>
        <p:txBody>
          <a:bodyPr/>
          <a:p>
            <a:endParaRPr lang="zh-CN" altLang="en-US"/>
          </a:p>
        </p:txBody>
      </p:sp>
      <p:sp>
        <p:nvSpPr>
          <p:cNvPr id="11274" name="文本框 11273"/>
          <p:cNvSpPr txBox="1"/>
          <p:nvPr/>
        </p:nvSpPr>
        <p:spPr>
          <a:xfrm>
            <a:off x="3179763" y="800100"/>
            <a:ext cx="8759825" cy="4995863"/>
          </a:xfrm>
          <a:prstGeom prst="rect">
            <a:avLst/>
          </a:prstGeom>
          <a:noFill/>
          <a:ln w="9525">
            <a:noFill/>
          </a:ln>
        </p:spPr>
        <p:txBody>
          <a:bodyPr vert="horz" wrap="square" anchor="t">
            <a:spAutoFit/>
          </a:bodyPr>
          <a:p>
            <a:pPr>
              <a:lnSpc>
                <a:spcPct val="170000"/>
              </a:lnSpc>
              <a:spcBef>
                <a:spcPct val="50000"/>
              </a:spcBef>
            </a:pPr>
            <a:r>
              <a:rPr lang="zh-CN" altLang="en-US" sz="1600" b="1" dirty="0">
                <a:latin typeface="微软雅黑" panose="020B0503020204020204" pitchFamily="2" charset="-122"/>
                <a:ea typeface="微软雅黑" panose="020B0503020204020204" pitchFamily="2" charset="-122"/>
              </a:rPr>
              <a:t>一、营销团队</a:t>
            </a:r>
            <a:endParaRPr lang="zh-CN" altLang="en-US" sz="1600" b="1" dirty="0">
              <a:latin typeface="微软雅黑" panose="020B0503020204020204" pitchFamily="2" charset="-122"/>
              <a:ea typeface="微软雅黑" panose="020B0503020204020204" pitchFamily="2" charset="-122"/>
            </a:endParaRPr>
          </a:p>
          <a:p>
            <a:pPr>
              <a:lnSpc>
                <a:spcPct val="170000"/>
              </a:lnSpc>
              <a:spcBef>
                <a:spcPct val="50000"/>
              </a:spcBef>
            </a:pPr>
            <a:r>
              <a:rPr lang="zh-CN" altLang="en-US" sz="1400" dirty="0">
                <a:latin typeface="微软雅黑" panose="020B0503020204020204" pitchFamily="2" charset="-122"/>
                <a:ea typeface="微软雅黑" panose="020B0503020204020204" pitchFamily="2" charset="-122"/>
                <a:sym typeface="Arial" panose="020B0604020202020204" pitchFamily="34" charset="0"/>
              </a:rPr>
              <a:t>      1、市场组2-10人</a:t>
            </a:r>
            <a:r>
              <a:rPr lang="zh-CN" altLang="en-US" sz="1400" dirty="0">
                <a:latin typeface="微软雅黑" panose="020B0503020204020204" pitchFamily="2" charset="-122"/>
                <a:ea typeface="微软雅黑" panose="020B0503020204020204" pitchFamily="2" charset="-122"/>
              </a:rPr>
              <a:t>（正式工人）：负责营销方案策划及制定，负责部分</a:t>
            </a:r>
            <a:r>
              <a:rPr lang="zh-CN" altLang="en-US" sz="1400" dirty="0">
                <a:latin typeface="微软雅黑" panose="020B0503020204020204" pitchFamily="2" charset="-122"/>
                <a:ea typeface="微软雅黑" panose="020B0503020204020204" pitchFamily="2" charset="-122"/>
                <a:sym typeface="Arial" panose="020B0604020202020204" pitchFamily="34" charset="0"/>
              </a:rPr>
              <a:t>销售外包</a:t>
            </a:r>
            <a:endParaRPr lang="zh-CN" altLang="en-US" sz="1400" dirty="0">
              <a:latin typeface="微软雅黑" panose="020B0503020204020204" pitchFamily="2" charset="-122"/>
              <a:ea typeface="微软雅黑" panose="020B0503020204020204" pitchFamily="2" charset="-122"/>
              <a:sym typeface="Arial" panose="020B0604020202020204" pitchFamily="34" charset="0"/>
            </a:endParaRPr>
          </a:p>
          <a:p>
            <a:pPr>
              <a:lnSpc>
                <a:spcPct val="170000"/>
              </a:lnSpc>
              <a:spcBef>
                <a:spcPct val="50000"/>
              </a:spcBef>
            </a:pPr>
            <a:r>
              <a:rPr lang="zh-CN" altLang="en-US" sz="1400" dirty="0">
                <a:latin typeface="微软雅黑" panose="020B0503020204020204" pitchFamily="2" charset="-122"/>
                <a:ea typeface="微软雅黑" panose="020B0503020204020204" pitchFamily="2" charset="-122"/>
                <a:sym typeface="Arial" panose="020B0604020202020204" pitchFamily="34" charset="0"/>
              </a:rPr>
              <a:t>      2、销售组2-5人</a:t>
            </a:r>
            <a:r>
              <a:rPr lang="zh-CN" altLang="en-US" sz="1400" dirty="0">
                <a:latin typeface="微软雅黑" panose="020B0503020204020204" pitchFamily="2" charset="-122"/>
                <a:ea typeface="微软雅黑" panose="020B0503020204020204" pitchFamily="2" charset="-122"/>
              </a:rPr>
              <a:t>（正式工人）：负责营销方案落实</a:t>
            </a:r>
            <a:endParaRPr lang="zh-CN" altLang="en-US" sz="1400" dirty="0">
              <a:latin typeface="微软雅黑" panose="020B0503020204020204" pitchFamily="2" charset="-122"/>
              <a:ea typeface="微软雅黑" panose="020B0503020204020204" pitchFamily="2" charset="-122"/>
            </a:endParaRPr>
          </a:p>
          <a:p>
            <a:pPr>
              <a:lnSpc>
                <a:spcPct val="170000"/>
              </a:lnSpc>
              <a:spcBef>
                <a:spcPct val="50000"/>
              </a:spcBef>
            </a:pPr>
            <a:r>
              <a:rPr lang="zh-CN" altLang="en-US" sz="1400" dirty="0">
                <a:latin typeface="微软雅黑" panose="020B0503020204020204" pitchFamily="2" charset="-122"/>
                <a:ea typeface="微软雅黑" panose="020B0503020204020204" pitchFamily="2" charset="-122"/>
              </a:rPr>
              <a:t>      3、项目组2-5：负责场地开发及加盟管理</a:t>
            </a:r>
            <a:endParaRPr lang="zh-CN" altLang="en-US" sz="1400" dirty="0">
              <a:latin typeface="微软雅黑" panose="020B0503020204020204" pitchFamily="2" charset="-122"/>
              <a:ea typeface="微软雅黑" panose="020B0503020204020204" pitchFamily="2" charset="-122"/>
            </a:endParaRPr>
          </a:p>
          <a:p>
            <a:pPr>
              <a:lnSpc>
                <a:spcPct val="170000"/>
              </a:lnSpc>
              <a:spcBef>
                <a:spcPct val="50000"/>
              </a:spcBef>
            </a:pPr>
            <a:r>
              <a:rPr lang="zh-CN" altLang="en-US" sz="1600" b="1" dirty="0">
                <a:latin typeface="微软雅黑" panose="020B0503020204020204" pitchFamily="2" charset="-122"/>
                <a:ea typeface="微软雅黑" panose="020B0503020204020204" pitchFamily="2" charset="-122"/>
              </a:rPr>
              <a:t>二、节目、课程开发团队</a:t>
            </a:r>
            <a:endParaRPr lang="zh-CN" altLang="en-US" sz="1600" b="1" dirty="0">
              <a:latin typeface="微软雅黑" panose="020B0503020204020204" pitchFamily="2" charset="-122"/>
              <a:ea typeface="微软雅黑" panose="020B0503020204020204" pitchFamily="2" charset="-122"/>
            </a:endParaRPr>
          </a:p>
          <a:p>
            <a:pPr>
              <a:lnSpc>
                <a:spcPct val="170000"/>
              </a:lnSpc>
              <a:spcBef>
                <a:spcPct val="50000"/>
              </a:spcBef>
            </a:pPr>
            <a:r>
              <a:rPr lang="zh-CN" altLang="en-US" sz="1600" dirty="0">
                <a:latin typeface="微软雅黑" panose="020B0503020204020204" pitchFamily="2" charset="-122"/>
                <a:ea typeface="微软雅黑" panose="020B0503020204020204" pitchFamily="2" charset="-122"/>
              </a:rPr>
              <a:t>  </a:t>
            </a:r>
            <a:r>
              <a:rPr lang="zh-CN" altLang="en-US" sz="1400" dirty="0">
                <a:latin typeface="微软雅黑" panose="020B0503020204020204" pitchFamily="2" charset="-122"/>
                <a:ea typeface="微软雅黑" panose="020B0503020204020204" pitchFamily="2" charset="-122"/>
              </a:rPr>
              <a:t>    1、文化策划组2-5人（正式工人）：负责策划及定制经营节目的开发思路（课程开发）；</a:t>
            </a:r>
            <a:endParaRPr lang="zh-CN" altLang="en-US" sz="1400" dirty="0">
              <a:latin typeface="微软雅黑" panose="020B0503020204020204" pitchFamily="2" charset="-122"/>
              <a:ea typeface="微软雅黑" panose="020B0503020204020204" pitchFamily="2" charset="-122"/>
            </a:endParaRPr>
          </a:p>
          <a:p>
            <a:pPr>
              <a:lnSpc>
                <a:spcPct val="170000"/>
              </a:lnSpc>
              <a:spcBef>
                <a:spcPct val="50000"/>
              </a:spcBef>
            </a:pPr>
            <a:r>
              <a:rPr lang="zh-CN" altLang="en-US" sz="1400" dirty="0">
                <a:latin typeface="微软雅黑" panose="020B0503020204020204" pitchFamily="2" charset="-122"/>
                <a:ea typeface="微软雅黑" panose="020B0503020204020204" pitchFamily="2" charset="-122"/>
              </a:rPr>
              <a:t>      2、课程开发教练若干（外包或零时工 ）</a:t>
            </a:r>
            <a:endParaRPr lang="zh-CN" altLang="en-US" sz="1400" dirty="0">
              <a:latin typeface="微软雅黑" panose="020B0503020204020204" pitchFamily="2" charset="-122"/>
              <a:ea typeface="微软雅黑" panose="020B0503020204020204" pitchFamily="2" charset="-122"/>
            </a:endParaRPr>
          </a:p>
          <a:p>
            <a:pPr>
              <a:lnSpc>
                <a:spcPct val="170000"/>
              </a:lnSpc>
              <a:spcBef>
                <a:spcPct val="50000"/>
              </a:spcBef>
            </a:pPr>
            <a:r>
              <a:rPr lang="zh-CN" altLang="en-US" sz="1400" dirty="0">
                <a:latin typeface="微软雅黑" panose="020B0503020204020204" pitchFamily="2" charset="-122"/>
                <a:ea typeface="微软雅黑" panose="020B0503020204020204" pitchFamily="2" charset="-122"/>
              </a:rPr>
              <a:t>      3、演练组2-5人（正式工人）：负责课程的演练及外出场地培训</a:t>
            </a:r>
            <a:endParaRPr lang="zh-CN" altLang="en-US" sz="1400" dirty="0">
              <a:latin typeface="微软雅黑" panose="020B0503020204020204" pitchFamily="2" charset="-122"/>
              <a:ea typeface="微软雅黑" panose="020B0503020204020204" pitchFamily="2" charset="-122"/>
            </a:endParaRPr>
          </a:p>
          <a:p>
            <a:pPr>
              <a:lnSpc>
                <a:spcPct val="170000"/>
              </a:lnSpc>
              <a:spcBef>
                <a:spcPct val="50000"/>
              </a:spcBef>
            </a:pPr>
            <a:r>
              <a:rPr lang="zh-CN" altLang="en-US" sz="1600" b="1" dirty="0">
                <a:latin typeface="微软雅黑" panose="020B0503020204020204" pitchFamily="2" charset="-122"/>
                <a:ea typeface="微软雅黑" panose="020B0503020204020204" pitchFamily="2" charset="-122"/>
              </a:rPr>
              <a:t>三、场地运营团队</a:t>
            </a:r>
            <a:r>
              <a:rPr lang="zh-CN" altLang="en-US" sz="1600" b="1" dirty="0">
                <a:latin typeface="微软雅黑" panose="020B0503020204020204" pitchFamily="2" charset="-122"/>
                <a:ea typeface="微软雅黑" panose="020B0503020204020204" pitchFamily="2" charset="-122"/>
                <a:sym typeface="Arial" panose="020B0604020202020204" pitchFamily="34" charset="0"/>
              </a:rPr>
              <a:t>：</a:t>
            </a:r>
            <a:r>
              <a:rPr lang="zh-CN" altLang="en-US" sz="1400" dirty="0">
                <a:latin typeface="微软雅黑" panose="020B0503020204020204" pitchFamily="2" charset="-122"/>
                <a:ea typeface="微软雅黑" panose="020B0503020204020204" pitchFamily="2" charset="-122"/>
                <a:sym typeface="Arial" panose="020B0604020202020204" pitchFamily="34" charset="0"/>
              </a:rPr>
              <a:t>营运经理营运经理（主持2）、安全管理10、教练2、收银2、清洁2</a:t>
            </a:r>
            <a:endParaRPr lang="zh-CN" altLang="en-US" sz="1400" dirty="0">
              <a:latin typeface="微软雅黑" panose="020B0503020204020204" pitchFamily="2" charset="-122"/>
              <a:ea typeface="微软雅黑" panose="020B0503020204020204" pitchFamily="2" charset="-122"/>
              <a:sym typeface="Arial" panose="020B0604020202020204" pitchFamily="34" charset="0"/>
            </a:endParaRPr>
          </a:p>
          <a:p>
            <a:pPr>
              <a:lnSpc>
                <a:spcPct val="170000"/>
              </a:lnSpc>
              <a:spcBef>
                <a:spcPct val="50000"/>
              </a:spcBef>
            </a:pPr>
            <a:r>
              <a:rPr lang="zh-CN" altLang="en-US" sz="1600" b="1" dirty="0">
                <a:latin typeface="微软雅黑" panose="020B0503020204020204" pitchFamily="2" charset="-122"/>
                <a:ea typeface="微软雅黑" panose="020B0503020204020204" pitchFamily="2" charset="-122"/>
                <a:sym typeface="Arial" panose="020B0604020202020204" pitchFamily="34" charset="0"/>
              </a:rPr>
              <a:t>四、财务</a:t>
            </a:r>
            <a:endParaRPr lang="zh-CN" altLang="en-US" sz="1600" b="1" dirty="0">
              <a:latin typeface="微软雅黑" panose="020B0503020204020204" pitchFamily="2" charset="-122"/>
              <a:ea typeface="微软雅黑" panose="020B0503020204020204" pitchFamily="2" charset="-122"/>
              <a:sym typeface="Arial" panose="020B0604020202020204" pitchFamily="34" charset="0"/>
            </a:endParaRPr>
          </a:p>
        </p:txBody>
      </p:sp>
      <p:sp>
        <p:nvSpPr>
          <p:cNvPr id="11275" name="文本框 11274"/>
          <p:cNvSpPr txBox="1"/>
          <p:nvPr/>
        </p:nvSpPr>
        <p:spPr>
          <a:xfrm>
            <a:off x="3081338" y="3152775"/>
            <a:ext cx="4846637" cy="109538"/>
          </a:xfrm>
          <a:prstGeom prst="rect">
            <a:avLst/>
          </a:prstGeom>
          <a:noFill/>
          <a:ln w="9525">
            <a:noFill/>
          </a:ln>
        </p:spPr>
        <p:txBody>
          <a:bodyPr wrap="square">
            <a:spAutoFit/>
          </a:bodyPr>
          <a:p>
            <a:pPr>
              <a:lnSpc>
                <a:spcPct val="10000"/>
              </a:lnSpc>
              <a:spcBef>
                <a:spcPct val="50000"/>
              </a:spcBef>
            </a:pPr>
            <a:endParaRPr sz="1200">
              <a:latin typeface="微软雅黑" panose="020B0503020204020204" pitchFamily="2" charset="-122"/>
              <a:ea typeface="微软雅黑" panose="020B0503020204020204" pitchFamily="2" charset="-122"/>
              <a:sym typeface="Arial" panose="020B0604020202020204" pitchFamily="34" charset="0"/>
            </a:endParaRPr>
          </a:p>
        </p:txBody>
      </p:sp>
    </p:spTree>
  </p:cSld>
  <p:clrMapOvr>
    <a:masterClrMapping/>
  </p:clrMapOvr>
  <p:transition>
    <p:pull dir="rd"/>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290" name="矩形 3"/>
          <p:cNvSpPr/>
          <p:nvPr/>
        </p:nvSpPr>
        <p:spPr>
          <a:xfrm>
            <a:off x="-38100" y="9525"/>
            <a:ext cx="12222163" cy="495300"/>
          </a:xfrm>
          <a:prstGeom prst="rect">
            <a:avLst/>
          </a:prstGeom>
          <a:solidFill>
            <a:srgbClr val="00B0F0"/>
          </a:solidFill>
          <a:ln w="9525">
            <a:noFill/>
          </a:ln>
        </p:spPr>
        <p:txBody>
          <a:bodyPr anchor="ctr"/>
          <a:p>
            <a:pPr algn="ctr"/>
            <a:endParaRPr lang="zh-CN" altLang="en-US" dirty="0">
              <a:solidFill>
                <a:srgbClr val="FFFFFF"/>
              </a:solidFill>
              <a:latin typeface="Calibri" panose="020F0502020204030204" pitchFamily="2" charset="0"/>
            </a:endParaRPr>
          </a:p>
        </p:txBody>
      </p:sp>
      <p:sp>
        <p:nvSpPr>
          <p:cNvPr id="12291" name="矩形 4"/>
          <p:cNvSpPr/>
          <p:nvPr/>
        </p:nvSpPr>
        <p:spPr>
          <a:xfrm>
            <a:off x="-38100" y="6362700"/>
            <a:ext cx="12223750" cy="495300"/>
          </a:xfrm>
          <a:prstGeom prst="rect">
            <a:avLst/>
          </a:prstGeom>
          <a:solidFill>
            <a:srgbClr val="00B0F0"/>
          </a:solidFill>
          <a:ln w="9525">
            <a:noFill/>
          </a:ln>
        </p:spPr>
        <p:txBody>
          <a:bodyPr anchor="ctr"/>
          <a:p>
            <a:pPr algn="ctr"/>
            <a:endParaRPr lang="zh-CN" altLang="en-US" dirty="0">
              <a:solidFill>
                <a:srgbClr val="FFFFFF"/>
              </a:solidFill>
              <a:latin typeface="Calibri" panose="020F0502020204030204" pitchFamily="2" charset="0"/>
            </a:endParaRPr>
          </a:p>
        </p:txBody>
      </p:sp>
      <p:sp>
        <p:nvSpPr>
          <p:cNvPr id="12292" name="文本框 12291"/>
          <p:cNvSpPr txBox="1"/>
          <p:nvPr/>
        </p:nvSpPr>
        <p:spPr>
          <a:xfrm>
            <a:off x="327025" y="0"/>
            <a:ext cx="7085013" cy="457200"/>
          </a:xfrm>
          <a:prstGeom prst="rect">
            <a:avLst/>
          </a:prstGeom>
          <a:noFill/>
          <a:ln w="9525">
            <a:noFill/>
          </a:ln>
        </p:spPr>
        <p:txBody>
          <a:bodyPr wrap="square">
            <a:spAutoFit/>
          </a:bodyPr>
          <a:p>
            <a:r>
              <a:rPr lang="zh-CN" altLang="en-US" sz="2400" dirty="0">
                <a:latin typeface="Arial" panose="020B0604020202020204" pitchFamily="34" charset="0"/>
                <a:ea typeface="微软雅黑" panose="020B0503020204020204" pitchFamily="2" charset="-122"/>
                <a:sym typeface="微软雅黑" panose="020B0503020204020204" pitchFamily="2" charset="-122"/>
              </a:rPr>
              <a:t>三、蹦吧乐园</a:t>
            </a:r>
            <a:r>
              <a:rPr lang="zh-CN" altLang="en-US" sz="2400" dirty="0">
                <a:latin typeface="微软雅黑" panose="020B0503020204020204" pitchFamily="2" charset="-122"/>
                <a:ea typeface="微软雅黑" panose="020B0503020204020204" pitchFamily="2" charset="-122"/>
                <a:sym typeface="微软雅黑" panose="020B0503020204020204" pitchFamily="2" charset="-122"/>
              </a:rPr>
              <a:t>——</a:t>
            </a:r>
            <a:r>
              <a:rPr lang="zh-CN" altLang="en-US" sz="2400" dirty="0">
                <a:latin typeface="Arial" panose="020B0604020202020204" pitchFamily="34" charset="0"/>
                <a:ea typeface="微软雅黑" panose="020B0503020204020204" pitchFamily="2" charset="-122"/>
                <a:sym typeface="微软雅黑" panose="020B0503020204020204" pitchFamily="2" charset="-122"/>
              </a:rPr>
              <a:t>股权及激励机制</a:t>
            </a:r>
            <a:endParaRPr lang="zh-CN" altLang="en-US" dirty="0">
              <a:latin typeface="Calibri" panose="020F0502020204030204" pitchFamily="2" charset="0"/>
            </a:endParaRPr>
          </a:p>
        </p:txBody>
      </p:sp>
      <p:grpSp>
        <p:nvGrpSpPr>
          <p:cNvPr id="12293" name="组合 12292"/>
          <p:cNvGrpSpPr>
            <a:grpSpLocks noChangeAspect="1"/>
          </p:cNvGrpSpPr>
          <p:nvPr/>
        </p:nvGrpSpPr>
        <p:grpSpPr>
          <a:xfrm>
            <a:off x="-38100" y="479425"/>
            <a:ext cx="2671763" cy="5876925"/>
            <a:chOff x="0" y="0"/>
            <a:chExt cx="1689" cy="3702"/>
          </a:xfrm>
        </p:grpSpPr>
        <p:pic>
          <p:nvPicPr>
            <p:cNvPr id="12294" name="图片 12293" descr="Cg-4WlGHGSCIPAJ4AAFap93-g6EAAIRawKqKLkAAVq_380"/>
            <p:cNvPicPr>
              <a:picLocks noChangeAspect="1"/>
            </p:cNvPicPr>
            <p:nvPr/>
          </p:nvPicPr>
          <p:blipFill>
            <a:blip r:embed="rId1"/>
            <a:stretch>
              <a:fillRect/>
            </a:stretch>
          </p:blipFill>
          <p:spPr>
            <a:xfrm>
              <a:off x="0" y="2549"/>
              <a:ext cx="1689" cy="1153"/>
            </a:xfrm>
            <a:prstGeom prst="rect">
              <a:avLst/>
            </a:prstGeom>
            <a:noFill/>
            <a:ln w="9525">
              <a:noFill/>
            </a:ln>
          </p:spPr>
        </p:pic>
        <p:pic>
          <p:nvPicPr>
            <p:cNvPr id="12295" name="图片 12294" descr="20131007021012226"/>
            <p:cNvPicPr>
              <a:picLocks noChangeAspect="1"/>
            </p:cNvPicPr>
            <p:nvPr/>
          </p:nvPicPr>
          <p:blipFill>
            <a:blip r:embed="rId2"/>
            <a:stretch>
              <a:fillRect/>
            </a:stretch>
          </p:blipFill>
          <p:spPr>
            <a:xfrm>
              <a:off x="0" y="0"/>
              <a:ext cx="1688" cy="1334"/>
            </a:xfrm>
            <a:prstGeom prst="rect">
              <a:avLst/>
            </a:prstGeom>
            <a:noFill/>
            <a:ln w="9525">
              <a:noFill/>
            </a:ln>
          </p:spPr>
        </p:pic>
        <p:pic>
          <p:nvPicPr>
            <p:cNvPr id="12296" name="图片 12295" descr="1453ccc17339588"/>
            <p:cNvPicPr>
              <a:picLocks noChangeAspect="1"/>
            </p:cNvPicPr>
            <p:nvPr/>
          </p:nvPicPr>
          <p:blipFill>
            <a:blip r:embed="rId3"/>
            <a:stretch>
              <a:fillRect/>
            </a:stretch>
          </p:blipFill>
          <p:spPr>
            <a:xfrm>
              <a:off x="0" y="1329"/>
              <a:ext cx="1681" cy="1222"/>
            </a:xfrm>
            <a:prstGeom prst="rect">
              <a:avLst/>
            </a:prstGeom>
            <a:noFill/>
            <a:ln w="9525">
              <a:noFill/>
            </a:ln>
          </p:spPr>
        </p:pic>
      </p:grpSp>
      <p:sp>
        <p:nvSpPr>
          <p:cNvPr id="12297" name="圆角矩形 12296"/>
          <p:cNvSpPr/>
          <p:nvPr/>
        </p:nvSpPr>
        <p:spPr>
          <a:xfrm>
            <a:off x="2819400" y="574675"/>
            <a:ext cx="9240838" cy="5708650"/>
          </a:xfrm>
          <a:prstGeom prst="roundRect">
            <a:avLst>
              <a:gd name="adj" fmla="val 16667"/>
            </a:avLst>
          </a:prstGeom>
          <a:solidFill>
            <a:srgbClr val="99CC00">
              <a:alpha val="100000"/>
            </a:srgbClr>
          </a:solidFill>
          <a:ln w="9525" cap="flat" cmpd="sng">
            <a:solidFill>
              <a:schemeClr val="tx1"/>
            </a:solidFill>
            <a:prstDash val="solid"/>
            <a:headEnd type="none" w="med" len="med"/>
            <a:tailEnd type="none" w="med" len="med"/>
          </a:ln>
        </p:spPr>
        <p:txBody>
          <a:bodyPr vert="horz" wrap="none" lIns="90170" tIns="46990" rIns="90170" bIns="46990" anchor="ctr"/>
          <a:p>
            <a:endParaRPr sz="1400">
              <a:latin typeface="Arial" panose="020B0604020202020204" pitchFamily="34" charset="0"/>
              <a:sym typeface="Arial" panose="020B0604020202020204" pitchFamily="34" charset="0"/>
            </a:endParaRPr>
          </a:p>
        </p:txBody>
      </p:sp>
      <p:sp>
        <p:nvSpPr>
          <p:cNvPr id="12298" name="文本框 12297"/>
          <p:cNvSpPr txBox="1"/>
          <p:nvPr/>
        </p:nvSpPr>
        <p:spPr>
          <a:xfrm>
            <a:off x="3081338" y="3152775"/>
            <a:ext cx="4846637" cy="109538"/>
          </a:xfrm>
          <a:prstGeom prst="rect">
            <a:avLst/>
          </a:prstGeom>
          <a:noFill/>
          <a:ln w="9525">
            <a:noFill/>
          </a:ln>
        </p:spPr>
        <p:txBody>
          <a:bodyPr wrap="square">
            <a:spAutoFit/>
          </a:bodyPr>
          <a:p>
            <a:pPr>
              <a:lnSpc>
                <a:spcPct val="10000"/>
              </a:lnSpc>
              <a:spcBef>
                <a:spcPct val="50000"/>
              </a:spcBef>
            </a:pPr>
            <a:endParaRPr sz="1200">
              <a:latin typeface="微软雅黑" panose="020B0503020204020204" pitchFamily="2" charset="-122"/>
              <a:ea typeface="微软雅黑" panose="020B0503020204020204" pitchFamily="2" charset="-122"/>
              <a:sym typeface="Arial" panose="020B0604020202020204" pitchFamily="34" charset="0"/>
            </a:endParaRPr>
          </a:p>
        </p:txBody>
      </p:sp>
      <p:sp>
        <p:nvSpPr>
          <p:cNvPr id="12299" name="文本框 12298"/>
          <p:cNvSpPr txBox="1"/>
          <p:nvPr/>
        </p:nvSpPr>
        <p:spPr>
          <a:xfrm>
            <a:off x="3206750" y="588963"/>
            <a:ext cx="8818563" cy="5664200"/>
          </a:xfrm>
          <a:prstGeom prst="rect">
            <a:avLst/>
          </a:prstGeom>
          <a:noFill/>
          <a:ln w="9525">
            <a:noFill/>
          </a:ln>
        </p:spPr>
        <p:txBody>
          <a:bodyPr wrap="square">
            <a:spAutoFit/>
          </a:bodyPr>
          <a:p>
            <a:pPr>
              <a:lnSpc>
                <a:spcPct val="120000"/>
              </a:lnSpc>
            </a:pPr>
            <a:r>
              <a:rPr lang="zh-CN" altLang="en-US" sz="1600" b="1" dirty="0">
                <a:latin typeface="Arial" panose="020B0604020202020204" pitchFamily="34" charset="0"/>
              </a:rPr>
              <a:t>一、首期投资</a:t>
            </a:r>
            <a:endParaRPr lang="zh-CN" altLang="en-US" sz="1600" b="1" dirty="0">
              <a:latin typeface="Arial" panose="020B0604020202020204" pitchFamily="34" charset="0"/>
            </a:endParaRPr>
          </a:p>
          <a:p>
            <a:pPr>
              <a:lnSpc>
                <a:spcPct val="120000"/>
              </a:lnSpc>
            </a:pPr>
            <a:r>
              <a:rPr lang="zh-CN" altLang="en-US" sz="1400" dirty="0">
                <a:latin typeface="Arial" panose="020B0604020202020204" pitchFamily="34" charset="0"/>
              </a:rPr>
              <a:t>1.</a:t>
            </a:r>
            <a:r>
              <a:rPr lang="en-US" altLang="zh-CN" sz="1400" dirty="0">
                <a:latin typeface="Arial" panose="020B0604020202020204" pitchFamily="34" charset="0"/>
              </a:rPr>
              <a:t>XX</a:t>
            </a:r>
            <a:r>
              <a:rPr lang="zh-CN" altLang="en-US" sz="1400" dirty="0">
                <a:latin typeface="Arial" panose="020B0604020202020204" pitchFamily="34" charset="0"/>
              </a:rPr>
              <a:t>投资</a:t>
            </a:r>
            <a:r>
              <a:rPr lang="zh-CN" altLang="en-US" sz="1400" u="sng" dirty="0">
                <a:latin typeface="Arial" panose="020B0604020202020204" pitchFamily="34" charset="0"/>
              </a:rPr>
              <a:t>     </a:t>
            </a:r>
            <a:r>
              <a:rPr lang="zh-CN" altLang="en-US" sz="1400" dirty="0">
                <a:latin typeface="Arial" panose="020B0604020202020204" pitchFamily="34" charset="0"/>
              </a:rPr>
              <a:t>%</a:t>
            </a:r>
            <a:endParaRPr lang="zh-CN" altLang="en-US" sz="1400" dirty="0">
              <a:latin typeface="Arial" panose="020B0604020202020204" pitchFamily="34" charset="0"/>
            </a:endParaRPr>
          </a:p>
          <a:p>
            <a:pPr>
              <a:lnSpc>
                <a:spcPct val="120000"/>
              </a:lnSpc>
            </a:pPr>
            <a:r>
              <a:rPr lang="zh-CN" altLang="en-US" sz="1400" dirty="0">
                <a:latin typeface="Arial" panose="020B0604020202020204" pitchFamily="34" charset="0"/>
              </a:rPr>
              <a:t>2.执行股东投资</a:t>
            </a:r>
            <a:r>
              <a:rPr lang="zh-CN" altLang="en-US" sz="1400" u="sng" dirty="0">
                <a:latin typeface="Arial" panose="020B0604020202020204" pitchFamily="34" charset="0"/>
              </a:rPr>
              <a:t>       </a:t>
            </a:r>
            <a:r>
              <a:rPr lang="zh-CN" altLang="en-US" sz="1400" dirty="0">
                <a:latin typeface="Arial" panose="020B0604020202020204" pitchFamily="34" charset="0"/>
              </a:rPr>
              <a:t>%</a:t>
            </a:r>
            <a:endParaRPr lang="zh-CN" altLang="en-US" sz="1400" dirty="0">
              <a:latin typeface="Arial" panose="020B0604020202020204" pitchFamily="34" charset="0"/>
            </a:endParaRPr>
          </a:p>
          <a:p>
            <a:pPr>
              <a:lnSpc>
                <a:spcPct val="120000"/>
              </a:lnSpc>
            </a:pPr>
            <a:r>
              <a:rPr lang="zh-CN" altLang="en-US" sz="1400" dirty="0">
                <a:latin typeface="Arial" panose="020B0604020202020204" pitchFamily="34" charset="0"/>
              </a:rPr>
              <a:t>3.其他自然投资人</a:t>
            </a:r>
            <a:r>
              <a:rPr lang="zh-CN" altLang="en-US" sz="1400" u="sng" dirty="0">
                <a:latin typeface="Arial" panose="020B0604020202020204" pitchFamily="34" charset="0"/>
              </a:rPr>
              <a:t>       </a:t>
            </a:r>
            <a:r>
              <a:rPr lang="zh-CN" altLang="en-US" sz="1400" dirty="0">
                <a:latin typeface="Arial" panose="020B0604020202020204" pitchFamily="34" charset="0"/>
              </a:rPr>
              <a:t>%（可以是现有执行股东）</a:t>
            </a:r>
            <a:endParaRPr lang="zh-CN" altLang="en-US" sz="1400" dirty="0">
              <a:latin typeface="Arial" panose="020B0604020202020204" pitchFamily="34" charset="0"/>
            </a:endParaRPr>
          </a:p>
          <a:p>
            <a:pPr>
              <a:lnSpc>
                <a:spcPct val="120000"/>
              </a:lnSpc>
            </a:pPr>
            <a:r>
              <a:rPr lang="zh-CN" altLang="en-US" sz="1600" b="1" dirty="0">
                <a:latin typeface="Arial" panose="020B0604020202020204" pitchFamily="34" charset="0"/>
                <a:sym typeface="Arial" panose="020B0604020202020204" pitchFamily="34" charset="0"/>
              </a:rPr>
              <a:t>二、股权激励机制</a:t>
            </a:r>
            <a:endParaRPr lang="zh-CN" altLang="en-US" sz="1600" b="1" dirty="0">
              <a:latin typeface="Arial" panose="020B0604020202020204" pitchFamily="34" charset="0"/>
              <a:sym typeface="Arial" panose="020B0604020202020204" pitchFamily="34" charset="0"/>
            </a:endParaRPr>
          </a:p>
          <a:p>
            <a:pPr>
              <a:lnSpc>
                <a:spcPct val="120000"/>
              </a:lnSpc>
            </a:pPr>
            <a:r>
              <a:rPr lang="zh-CN" altLang="en-US" sz="1400" dirty="0">
                <a:latin typeface="Arial" panose="020B0604020202020204" pitchFamily="34" charset="0"/>
                <a:sym typeface="Arial" panose="020B0604020202020204" pitchFamily="34" charset="0"/>
              </a:rPr>
              <a:t>1.立本拥有</a:t>
            </a:r>
            <a:r>
              <a:rPr lang="zh-CN" altLang="en-US" sz="1400" u="sng" dirty="0">
                <a:latin typeface="Arial" panose="020B0604020202020204" pitchFamily="34" charset="0"/>
                <a:sym typeface="Arial" panose="020B0604020202020204" pitchFamily="34" charset="0"/>
              </a:rPr>
              <a:t>       </a:t>
            </a:r>
            <a:r>
              <a:rPr lang="zh-CN" altLang="en-US" sz="1400" dirty="0">
                <a:latin typeface="Arial" panose="020B0604020202020204" pitchFamily="34" charset="0"/>
                <a:sym typeface="Arial" panose="020B0604020202020204" pitchFamily="34" charset="0"/>
              </a:rPr>
              <a:t>%的股权，</a:t>
            </a:r>
            <a:endParaRPr lang="zh-CN" altLang="en-US" sz="1400" dirty="0">
              <a:latin typeface="Arial" panose="020B0604020202020204" pitchFamily="34" charset="0"/>
              <a:sym typeface="Arial" panose="020B0604020202020204" pitchFamily="34" charset="0"/>
            </a:endParaRPr>
          </a:p>
          <a:p>
            <a:pPr>
              <a:lnSpc>
                <a:spcPct val="120000"/>
              </a:lnSpc>
            </a:pPr>
            <a:r>
              <a:rPr lang="zh-CN" altLang="en-US" sz="1400" dirty="0">
                <a:latin typeface="Arial" panose="020B0604020202020204" pitchFamily="34" charset="0"/>
                <a:sym typeface="Arial" panose="020B0604020202020204" pitchFamily="34" charset="0"/>
              </a:rPr>
              <a:t>2.执行股东拥有</a:t>
            </a:r>
            <a:r>
              <a:rPr lang="zh-CN" altLang="en-US" sz="1400" u="sng" dirty="0">
                <a:latin typeface="Arial" panose="020B0604020202020204" pitchFamily="34" charset="0"/>
                <a:sym typeface="Arial" panose="020B0604020202020204" pitchFamily="34" charset="0"/>
              </a:rPr>
              <a:t>        </a:t>
            </a:r>
            <a:r>
              <a:rPr lang="zh-CN" altLang="en-US" sz="1400" dirty="0">
                <a:latin typeface="Arial" panose="020B0604020202020204" pitchFamily="34" charset="0"/>
                <a:sym typeface="Arial" panose="020B0604020202020204" pitchFamily="34" charset="0"/>
              </a:rPr>
              <a:t>%的股权，</a:t>
            </a:r>
            <a:endParaRPr lang="zh-CN" altLang="en-US" sz="1400" dirty="0">
              <a:latin typeface="Arial" panose="020B0604020202020204" pitchFamily="34" charset="0"/>
              <a:sym typeface="Arial" panose="020B0604020202020204" pitchFamily="34" charset="0"/>
            </a:endParaRPr>
          </a:p>
          <a:p>
            <a:pPr>
              <a:lnSpc>
                <a:spcPct val="120000"/>
              </a:lnSpc>
            </a:pPr>
            <a:r>
              <a:rPr lang="zh-CN" altLang="en-US" sz="1400" dirty="0">
                <a:latin typeface="Arial" panose="020B0604020202020204" pitchFamily="34" charset="0"/>
                <a:sym typeface="Arial" panose="020B0604020202020204" pitchFamily="34" charset="0"/>
              </a:rPr>
              <a:t>3.</a:t>
            </a:r>
            <a:r>
              <a:rPr lang="zh-CN" altLang="en-US" sz="1400" dirty="0">
                <a:latin typeface="Arial" panose="020B0604020202020204" pitchFamily="34" charset="0"/>
              </a:rPr>
              <a:t>其他自然投资人</a:t>
            </a:r>
            <a:r>
              <a:rPr lang="zh-CN" altLang="en-US" sz="1400" dirty="0">
                <a:latin typeface="Arial" panose="020B0604020202020204" pitchFamily="34" charset="0"/>
                <a:sym typeface="Arial" panose="020B0604020202020204" pitchFamily="34" charset="0"/>
              </a:rPr>
              <a:t>拥有</a:t>
            </a:r>
            <a:r>
              <a:rPr lang="zh-CN" altLang="en-US" sz="1400" u="sng" dirty="0">
                <a:latin typeface="Arial" panose="020B0604020202020204" pitchFamily="34" charset="0"/>
                <a:sym typeface="Arial" panose="020B0604020202020204" pitchFamily="34" charset="0"/>
              </a:rPr>
              <a:t>        </a:t>
            </a:r>
            <a:r>
              <a:rPr lang="zh-CN" altLang="en-US" sz="1400" dirty="0">
                <a:latin typeface="Arial" panose="020B0604020202020204" pitchFamily="34" charset="0"/>
                <a:sym typeface="Arial" panose="020B0604020202020204" pitchFamily="34" charset="0"/>
              </a:rPr>
              <a:t>%的股权，</a:t>
            </a:r>
            <a:endParaRPr lang="zh-CN" altLang="en-US" sz="1400" dirty="0">
              <a:latin typeface="Arial" panose="020B0604020202020204" pitchFamily="34" charset="0"/>
              <a:sym typeface="Arial" panose="020B0604020202020204" pitchFamily="34" charset="0"/>
            </a:endParaRPr>
          </a:p>
          <a:p>
            <a:pPr>
              <a:lnSpc>
                <a:spcPct val="120000"/>
              </a:lnSpc>
            </a:pPr>
            <a:r>
              <a:rPr lang="zh-CN" altLang="en-US" sz="1400" dirty="0">
                <a:latin typeface="Arial" panose="020B0604020202020204" pitchFamily="34" charset="0"/>
                <a:sym typeface="Arial" panose="020B0604020202020204" pitchFamily="34" charset="0"/>
              </a:rPr>
              <a:t>3.其中的5%股权公司运营总经理一年内公司纯利（纯利—减去投资及所有的运营成本）到200%可以原始股半价从立本认购公司股份；两年内对外扩张到5家店，且全部实现年纯利200%，公司将免费派发3%股权</a:t>
            </a:r>
            <a:endParaRPr lang="zh-CN" altLang="en-US" sz="1400" dirty="0">
              <a:latin typeface="Arial" panose="020B0604020202020204" pitchFamily="34" charset="0"/>
              <a:sym typeface="Arial" panose="020B0604020202020204" pitchFamily="34" charset="0"/>
            </a:endParaRPr>
          </a:p>
          <a:p>
            <a:pPr>
              <a:lnSpc>
                <a:spcPct val="120000"/>
              </a:lnSpc>
            </a:pPr>
            <a:r>
              <a:rPr lang="zh-CN" altLang="en-US" sz="1400" dirty="0">
                <a:latin typeface="Arial" panose="020B0604020202020204" pitchFamily="34" charset="0"/>
                <a:sym typeface="Arial" panose="020B0604020202020204" pitchFamily="34" charset="0"/>
              </a:rPr>
              <a:t>4.其中的3%股权营销经理一年内公司纯利达到200%可以原始股半价从立本认购公司股份；两年内对外扩张到5家店，且全部实现年纯利200%，公司将免费派发1%股权</a:t>
            </a:r>
            <a:endParaRPr lang="zh-CN" altLang="en-US" sz="1400" dirty="0">
              <a:latin typeface="Arial" panose="020B0604020202020204" pitchFamily="34" charset="0"/>
              <a:sym typeface="Arial" panose="020B0604020202020204" pitchFamily="34" charset="0"/>
            </a:endParaRPr>
          </a:p>
          <a:p>
            <a:pPr>
              <a:lnSpc>
                <a:spcPct val="120000"/>
              </a:lnSpc>
            </a:pPr>
            <a:r>
              <a:rPr lang="zh-CN" altLang="en-US" sz="1400" dirty="0">
                <a:latin typeface="Arial" panose="020B0604020202020204" pitchFamily="34" charset="0"/>
                <a:sym typeface="Arial" panose="020B0604020202020204" pitchFamily="34" charset="0"/>
              </a:rPr>
              <a:t>5.其中的3%股权课程开发经理一年内公司纯利达到200%可以原始股半价从立本认购公司股份；两年内对外扩张到5家店，且全部实现年纯利200%，公司将免费派发1%股权</a:t>
            </a:r>
            <a:endParaRPr lang="zh-CN" altLang="en-US" sz="1400" dirty="0">
              <a:latin typeface="Arial" panose="020B0604020202020204" pitchFamily="34" charset="0"/>
              <a:sym typeface="Arial" panose="020B0604020202020204" pitchFamily="34" charset="0"/>
            </a:endParaRPr>
          </a:p>
          <a:p>
            <a:pPr>
              <a:lnSpc>
                <a:spcPct val="120000"/>
              </a:lnSpc>
            </a:pPr>
            <a:r>
              <a:rPr lang="zh-CN" altLang="en-US" sz="1400" dirty="0">
                <a:latin typeface="Arial" panose="020B0604020202020204" pitchFamily="34" charset="0"/>
                <a:sym typeface="Arial" panose="020B0604020202020204" pitchFamily="34" charset="0"/>
              </a:rPr>
              <a:t>6.其中的3%股权场地运营经理一年内场地纯利达到200%可以原始股半价从立本认购场地股份</a:t>
            </a:r>
            <a:endParaRPr lang="zh-CN" altLang="en-US" sz="1400" dirty="0">
              <a:latin typeface="Arial" panose="020B0604020202020204" pitchFamily="34" charset="0"/>
              <a:sym typeface="Arial" panose="020B0604020202020204" pitchFamily="34" charset="0"/>
            </a:endParaRPr>
          </a:p>
          <a:p>
            <a:pPr>
              <a:lnSpc>
                <a:spcPct val="120000"/>
              </a:lnSpc>
            </a:pPr>
            <a:r>
              <a:rPr lang="zh-CN" altLang="en-US" sz="1600" b="1" dirty="0">
                <a:latin typeface="Arial" panose="020B0604020202020204" pitchFamily="34" charset="0"/>
                <a:sym typeface="Arial" panose="020B0604020202020204" pitchFamily="34" charset="0"/>
              </a:rPr>
              <a:t>三、分红激励机制</a:t>
            </a:r>
            <a:endParaRPr lang="zh-CN" altLang="en-US" sz="1600" b="1" dirty="0">
              <a:latin typeface="Arial" panose="020B0604020202020204" pitchFamily="34" charset="0"/>
              <a:sym typeface="Arial" panose="020B0604020202020204" pitchFamily="34" charset="0"/>
            </a:endParaRPr>
          </a:p>
          <a:p>
            <a:pPr>
              <a:lnSpc>
                <a:spcPct val="120000"/>
              </a:lnSpc>
            </a:pPr>
            <a:r>
              <a:rPr lang="zh-CN" altLang="en-US" sz="1400" dirty="0">
                <a:latin typeface="Arial" panose="020B0604020202020204" pitchFamily="34" charset="0"/>
                <a:sym typeface="Arial" panose="020B0604020202020204" pitchFamily="34" charset="0"/>
              </a:rPr>
              <a:t>1.股权人拥有80%的分红权</a:t>
            </a:r>
            <a:endParaRPr lang="zh-CN" altLang="en-US" sz="1400" dirty="0">
              <a:latin typeface="Arial" panose="020B0604020202020204" pitchFamily="34" charset="0"/>
              <a:sym typeface="Arial" panose="020B0604020202020204" pitchFamily="34" charset="0"/>
            </a:endParaRPr>
          </a:p>
          <a:p>
            <a:pPr>
              <a:lnSpc>
                <a:spcPct val="120000"/>
              </a:lnSpc>
            </a:pPr>
            <a:r>
              <a:rPr lang="zh-CN" altLang="en-US" sz="1400" dirty="0">
                <a:latin typeface="Arial" panose="020B0604020202020204" pitchFamily="34" charset="0"/>
                <a:sym typeface="Arial" panose="020B0604020202020204" pitchFamily="34" charset="0"/>
              </a:rPr>
              <a:t>2.20%用于团队奖励（制定分红机制）</a:t>
            </a:r>
            <a:endParaRPr lang="zh-CN" altLang="en-US" sz="1400" dirty="0">
              <a:latin typeface="Arial" panose="020B0604020202020204" pitchFamily="34" charset="0"/>
              <a:sym typeface="Arial" panose="020B0604020202020204" pitchFamily="34" charset="0"/>
            </a:endParaRPr>
          </a:p>
          <a:p>
            <a:pPr>
              <a:lnSpc>
                <a:spcPct val="120000"/>
              </a:lnSpc>
            </a:pPr>
            <a:r>
              <a:rPr lang="zh-CN" altLang="en-US" sz="1600" b="1" dirty="0">
                <a:latin typeface="Arial" panose="020B0604020202020204" pitchFamily="34" charset="0"/>
                <a:sym typeface="Arial" panose="020B0604020202020204" pitchFamily="34" charset="0"/>
              </a:rPr>
              <a:t>四、公司运营模式</a:t>
            </a:r>
            <a:endParaRPr lang="zh-CN" altLang="en-US" sz="1600" b="1" dirty="0">
              <a:latin typeface="Arial" panose="020B0604020202020204" pitchFamily="34" charset="0"/>
              <a:sym typeface="Arial" panose="020B0604020202020204" pitchFamily="34" charset="0"/>
            </a:endParaRPr>
          </a:p>
          <a:p>
            <a:pPr>
              <a:lnSpc>
                <a:spcPct val="120000"/>
              </a:lnSpc>
            </a:pPr>
            <a:r>
              <a:rPr lang="zh-CN" altLang="en-US" sz="1400" dirty="0">
                <a:latin typeface="Arial" panose="020B0604020202020204" pitchFamily="34" charset="0"/>
                <a:sym typeface="Arial" panose="020B0604020202020204" pitchFamily="34" charset="0"/>
              </a:rPr>
              <a:t>1.母公司投资包含温州店的投资及公司品牌运营的投资，</a:t>
            </a:r>
            <a:endParaRPr lang="zh-CN" altLang="en-US" sz="1400" dirty="0">
              <a:latin typeface="Arial" panose="020B0604020202020204" pitchFamily="34" charset="0"/>
              <a:sym typeface="Arial" panose="020B0604020202020204" pitchFamily="34" charset="0"/>
            </a:endParaRPr>
          </a:p>
          <a:p>
            <a:pPr>
              <a:lnSpc>
                <a:spcPct val="120000"/>
              </a:lnSpc>
            </a:pPr>
            <a:r>
              <a:rPr lang="zh-CN" altLang="en-US" sz="1400" dirty="0">
                <a:latin typeface="Arial" panose="020B0604020202020204" pitchFamily="34" charset="0"/>
                <a:sym typeface="Arial" panose="020B0604020202020204" pitchFamily="34" charset="0"/>
              </a:rPr>
              <a:t>2.母公司的收入包含温州店的收入、未来对外加盟收入、未来直营店收入</a:t>
            </a:r>
            <a:endParaRPr lang="zh-CN" altLang="en-US" sz="1400" dirty="0">
              <a:latin typeface="Arial" panose="020B0604020202020204" pitchFamily="34" charset="0"/>
              <a:sym typeface="Arial" panose="020B0604020202020204" pitchFamily="34" charset="0"/>
            </a:endParaRPr>
          </a:p>
        </p:txBody>
      </p:sp>
    </p:spTree>
  </p:cSld>
  <p:clrMapOvr>
    <a:masterClrMapping/>
  </p:clrMapOvr>
  <p:transition>
    <p:pull dir="rd"/>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314" name="圆角矩形 13313"/>
          <p:cNvSpPr/>
          <p:nvPr/>
        </p:nvSpPr>
        <p:spPr>
          <a:xfrm>
            <a:off x="2887663" y="2638425"/>
            <a:ext cx="9012237" cy="2874963"/>
          </a:xfrm>
          <a:prstGeom prst="roundRect">
            <a:avLst>
              <a:gd name="adj" fmla="val 16667"/>
            </a:avLst>
          </a:prstGeom>
          <a:solidFill>
            <a:srgbClr val="FFCC99">
              <a:alpha val="100000"/>
            </a:srgbClr>
          </a:solidFill>
          <a:ln w="9525" cap="flat" cmpd="sng">
            <a:solidFill>
              <a:schemeClr val="tx1"/>
            </a:solidFill>
            <a:prstDash val="solid"/>
            <a:headEnd type="none" w="med" len="med"/>
            <a:tailEnd type="none" w="med" len="med"/>
          </a:ln>
        </p:spPr>
        <p:txBody>
          <a:bodyPr/>
          <a:p>
            <a:endParaRPr lang="zh-CN" altLang="en-US"/>
          </a:p>
        </p:txBody>
      </p:sp>
      <p:sp>
        <p:nvSpPr>
          <p:cNvPr id="13315" name="圆角矩形 13314"/>
          <p:cNvSpPr/>
          <p:nvPr/>
        </p:nvSpPr>
        <p:spPr>
          <a:xfrm>
            <a:off x="2960688" y="952500"/>
            <a:ext cx="8967787" cy="1317625"/>
          </a:xfrm>
          <a:prstGeom prst="roundRect">
            <a:avLst>
              <a:gd name="adj" fmla="val 16667"/>
            </a:avLst>
          </a:prstGeom>
          <a:solidFill>
            <a:srgbClr val="FFCC99">
              <a:alpha val="100000"/>
            </a:srgbClr>
          </a:solidFill>
          <a:ln w="9525" cap="flat" cmpd="sng">
            <a:solidFill>
              <a:schemeClr val="tx1"/>
            </a:solidFill>
            <a:prstDash val="solid"/>
            <a:headEnd type="none" w="med" len="med"/>
            <a:tailEnd type="none" w="med" len="med"/>
          </a:ln>
        </p:spPr>
        <p:txBody>
          <a:bodyPr/>
          <a:p>
            <a:endParaRPr lang="zh-CN" altLang="en-US"/>
          </a:p>
        </p:txBody>
      </p:sp>
      <p:sp>
        <p:nvSpPr>
          <p:cNvPr id="13316" name="矩形 3"/>
          <p:cNvSpPr/>
          <p:nvPr/>
        </p:nvSpPr>
        <p:spPr>
          <a:xfrm>
            <a:off x="-22225" y="0"/>
            <a:ext cx="12226925" cy="495300"/>
          </a:xfrm>
          <a:prstGeom prst="rect">
            <a:avLst/>
          </a:prstGeom>
          <a:solidFill>
            <a:srgbClr val="00B0F0"/>
          </a:solidFill>
          <a:ln w="9525">
            <a:noFill/>
          </a:ln>
        </p:spPr>
        <p:txBody>
          <a:bodyPr anchor="ctr"/>
          <a:p>
            <a:pPr algn="ctr"/>
            <a:endParaRPr lang="zh-CN" altLang="en-US" dirty="0">
              <a:solidFill>
                <a:srgbClr val="FFFFFF"/>
              </a:solidFill>
              <a:latin typeface="Calibri" panose="020F0502020204030204" pitchFamily="2" charset="0"/>
            </a:endParaRPr>
          </a:p>
        </p:txBody>
      </p:sp>
      <p:sp>
        <p:nvSpPr>
          <p:cNvPr id="13317" name="矩形 4"/>
          <p:cNvSpPr/>
          <p:nvPr/>
        </p:nvSpPr>
        <p:spPr>
          <a:xfrm>
            <a:off x="-30162" y="6362700"/>
            <a:ext cx="12226925" cy="495300"/>
          </a:xfrm>
          <a:prstGeom prst="rect">
            <a:avLst/>
          </a:prstGeom>
          <a:solidFill>
            <a:srgbClr val="00B0F0"/>
          </a:solidFill>
          <a:ln w="9525">
            <a:noFill/>
          </a:ln>
        </p:spPr>
        <p:txBody>
          <a:bodyPr anchor="ctr"/>
          <a:p>
            <a:pPr algn="ctr"/>
            <a:endParaRPr lang="zh-CN" altLang="en-US" dirty="0">
              <a:solidFill>
                <a:srgbClr val="FFFFFF"/>
              </a:solidFill>
              <a:latin typeface="Calibri" panose="020F0502020204030204" pitchFamily="2" charset="0"/>
            </a:endParaRPr>
          </a:p>
        </p:txBody>
      </p:sp>
      <p:sp>
        <p:nvSpPr>
          <p:cNvPr id="13318" name="文本框 13317"/>
          <p:cNvSpPr txBox="1"/>
          <p:nvPr/>
        </p:nvSpPr>
        <p:spPr>
          <a:xfrm>
            <a:off x="263525" y="0"/>
            <a:ext cx="9177338" cy="457200"/>
          </a:xfrm>
          <a:prstGeom prst="rect">
            <a:avLst/>
          </a:prstGeom>
          <a:noFill/>
          <a:ln w="9525">
            <a:noFill/>
          </a:ln>
        </p:spPr>
        <p:txBody>
          <a:bodyPr wrap="square">
            <a:spAutoFit/>
          </a:bodyPr>
          <a:p>
            <a:r>
              <a:rPr lang="zh-CN" altLang="en-US" sz="2400" dirty="0">
                <a:latin typeface="Arial" panose="020B0604020202020204" pitchFamily="34" charset="0"/>
                <a:ea typeface="微软雅黑" panose="020B0503020204020204" pitchFamily="2" charset="-122"/>
                <a:sym typeface="微软雅黑" panose="020B0503020204020204" pitchFamily="2" charset="-122"/>
              </a:rPr>
              <a:t>四、蹦吧乐园</a:t>
            </a:r>
            <a:r>
              <a:rPr lang="zh-CN" altLang="en-US" sz="2400" dirty="0">
                <a:latin typeface="微软雅黑" panose="020B0503020204020204" pitchFamily="2" charset="-122"/>
                <a:ea typeface="微软雅黑" panose="020B0503020204020204" pitchFamily="2" charset="-122"/>
                <a:sym typeface="微软雅黑" panose="020B0503020204020204" pitchFamily="2" charset="-122"/>
              </a:rPr>
              <a:t>——</a:t>
            </a:r>
            <a:r>
              <a:rPr lang="zh-CN" altLang="en-US" sz="2400" dirty="0">
                <a:latin typeface="Arial" panose="020B0604020202020204" pitchFamily="34" charset="0"/>
                <a:ea typeface="微软雅黑" panose="020B0503020204020204" pitchFamily="2" charset="-122"/>
                <a:sym typeface="微软雅黑" panose="020B0503020204020204" pitchFamily="2" charset="-122"/>
              </a:rPr>
              <a:t>温州市场前景（鹿城、瓯海、龙湾集中人口计算）</a:t>
            </a:r>
            <a:endParaRPr lang="zh-CN" altLang="en-US" sz="2400" dirty="0">
              <a:latin typeface="Arial" panose="020B0604020202020204" pitchFamily="34" charset="0"/>
              <a:ea typeface="微软雅黑" panose="020B0503020204020204" pitchFamily="2" charset="-122"/>
            </a:endParaRPr>
          </a:p>
        </p:txBody>
      </p:sp>
      <p:sp>
        <p:nvSpPr>
          <p:cNvPr id="13319" name="矩形 13318"/>
          <p:cNvSpPr/>
          <p:nvPr/>
        </p:nvSpPr>
        <p:spPr>
          <a:xfrm>
            <a:off x="2940050" y="530225"/>
            <a:ext cx="2925763" cy="366713"/>
          </a:xfrm>
          <a:prstGeom prst="rect">
            <a:avLst/>
          </a:prstGeom>
          <a:noFill/>
          <a:ln w="9525">
            <a:noFill/>
          </a:ln>
        </p:spPr>
        <p:txBody>
          <a:bodyPr wrap="none" anchor="t">
            <a:spAutoFit/>
          </a:bodyPr>
          <a:p>
            <a:r>
              <a:rPr lang="zh-CN" altLang="en-US" b="1" dirty="0">
                <a:solidFill>
                  <a:srgbClr val="990033"/>
                </a:solidFill>
                <a:latin typeface="Arial" panose="020B0604020202020204" pitchFamily="34" charset="0"/>
              </a:rPr>
              <a:t>一、亲子游乐市场份额预算</a:t>
            </a:r>
            <a:endParaRPr lang="zh-CN" altLang="en-US" b="1" dirty="0">
              <a:solidFill>
                <a:srgbClr val="990033"/>
              </a:solidFill>
              <a:latin typeface="Arial" panose="020B0604020202020204" pitchFamily="34" charset="0"/>
            </a:endParaRPr>
          </a:p>
        </p:txBody>
      </p:sp>
      <p:sp>
        <p:nvSpPr>
          <p:cNvPr id="13320" name="矩形 13319"/>
          <p:cNvSpPr/>
          <p:nvPr/>
        </p:nvSpPr>
        <p:spPr>
          <a:xfrm>
            <a:off x="3054350" y="938213"/>
            <a:ext cx="8794750" cy="1311275"/>
          </a:xfrm>
          <a:prstGeom prst="rect">
            <a:avLst/>
          </a:prstGeom>
          <a:noFill/>
          <a:ln w="9525">
            <a:noFill/>
          </a:ln>
        </p:spPr>
        <p:txBody>
          <a:bodyPr>
            <a:spAutoFit/>
          </a:bodyPr>
          <a:p>
            <a:r>
              <a:rPr lang="zh-CN" altLang="en-US" sz="1600" dirty="0">
                <a:latin typeface="Arial" panose="020B0604020202020204" pitchFamily="34" charset="0"/>
              </a:rPr>
              <a:t>     经估算温州三区3-11周岁儿童约33万人，预估通过营销手段选择亲子游乐需求率30%，一年玩一次的约10万人；通过体验转换为会员目标10%，约1万人每年入场体验12次；项目成功，体验感强成为忠实粉丝目标10%，约1千人每年入场体验48次，估计一年的亲子教育体验门票收入将达到（10万X1次X68元）+（1万X11次X58元)+（1千X47次X30元)=1459万元（散客68元/次，会员58元/次，粉丝会员30元/次）</a:t>
            </a:r>
            <a:endParaRPr lang="zh-CN" altLang="en-US" sz="1600" dirty="0">
              <a:latin typeface="Arial" panose="020B0604020202020204" pitchFamily="34" charset="0"/>
            </a:endParaRPr>
          </a:p>
        </p:txBody>
      </p:sp>
      <p:sp>
        <p:nvSpPr>
          <p:cNvPr id="13321" name="文本框 13320"/>
          <p:cNvSpPr txBox="1"/>
          <p:nvPr/>
        </p:nvSpPr>
        <p:spPr>
          <a:xfrm>
            <a:off x="2932113" y="2241550"/>
            <a:ext cx="3578225" cy="366713"/>
          </a:xfrm>
          <a:prstGeom prst="rect">
            <a:avLst/>
          </a:prstGeom>
          <a:noFill/>
          <a:ln w="9525">
            <a:noFill/>
          </a:ln>
        </p:spPr>
        <p:txBody>
          <a:bodyPr>
            <a:spAutoFit/>
          </a:bodyPr>
          <a:p>
            <a:r>
              <a:rPr lang="zh-CN" altLang="en-US" b="1" dirty="0">
                <a:solidFill>
                  <a:srgbClr val="990033"/>
                </a:solidFill>
                <a:latin typeface="Arial" panose="020B0604020202020204" pitchFamily="34" charset="0"/>
              </a:rPr>
              <a:t>二、游乐蹦床俱乐部市场预估</a:t>
            </a:r>
            <a:endParaRPr lang="zh-CN" altLang="en-US" dirty="0">
              <a:latin typeface="Arial" panose="020B0604020202020204" pitchFamily="34" charset="0"/>
            </a:endParaRPr>
          </a:p>
        </p:txBody>
      </p:sp>
      <p:sp>
        <p:nvSpPr>
          <p:cNvPr id="13322" name="矩形 13321"/>
          <p:cNvSpPr/>
          <p:nvPr/>
        </p:nvSpPr>
        <p:spPr>
          <a:xfrm>
            <a:off x="2879725" y="2651125"/>
            <a:ext cx="8950325" cy="2773363"/>
          </a:xfrm>
          <a:prstGeom prst="rect">
            <a:avLst/>
          </a:prstGeom>
          <a:noFill/>
          <a:ln w="9525">
            <a:noFill/>
          </a:ln>
        </p:spPr>
        <p:txBody>
          <a:bodyPr wrap="square">
            <a:spAutoFit/>
          </a:bodyPr>
          <a:p>
            <a:r>
              <a:rPr lang="zh-CN" altLang="en-US" sz="1600" dirty="0">
                <a:latin typeface="Arial" panose="020B0604020202020204" pitchFamily="34" charset="0"/>
              </a:rPr>
              <a:t>      1、 经估算温州三区3-11周岁儿童约33万人，预估通过营销手段选择蹦床体验游客需求率30%，一年玩一次的约10万人；通过体验转换为会员目标10%，约1万人每年入场体验12次；项目成功，体验感强成为忠实粉丝目标10%，约1千人每年入场体验48次，估计一年的亲子教育体验门票收入将达到（10万X1次X88元）+（1万X11次X68元)+（1千X47次X48元)=3884万元（门票128元/位，亲子联票88元/次，会员58元/次，粉丝会员30元/次）</a:t>
            </a:r>
            <a:endParaRPr lang="zh-CN" altLang="en-US" sz="1600" dirty="0">
              <a:latin typeface="Arial" panose="020B0604020202020204" pitchFamily="34" charset="0"/>
            </a:endParaRPr>
          </a:p>
          <a:p>
            <a:r>
              <a:rPr lang="zh-CN" altLang="en-US" sz="1600" dirty="0">
                <a:latin typeface="Arial" panose="020B0604020202020204" pitchFamily="34" charset="0"/>
              </a:rPr>
              <a:t>       </a:t>
            </a:r>
            <a:r>
              <a:rPr lang="zh-CN" altLang="en-US" sz="1600" dirty="0">
                <a:latin typeface="Arial" panose="020B0604020202020204" pitchFamily="34" charset="0"/>
                <a:sym typeface="Arial" panose="020B0604020202020204" pitchFamily="34" charset="0"/>
              </a:rPr>
              <a:t>2、经估算温州3区3—11周岁肥胖</a:t>
            </a:r>
            <a:r>
              <a:rPr lang="zh-CN" altLang="en-US" sz="1600" dirty="0">
                <a:latin typeface="Arial" panose="020B0604020202020204" pitchFamily="34" charset="0"/>
              </a:rPr>
              <a:t>儿童约7.59万，预估通过营销手段选择蹦床减肥需求率1%成为会员，约800人选择蹦床减肥课程收入将达到880X48次X48元=202万</a:t>
            </a:r>
            <a:endParaRPr lang="zh-CN" altLang="en-US" sz="1600" dirty="0">
              <a:latin typeface="Arial" panose="020B0604020202020204" pitchFamily="34" charset="0"/>
            </a:endParaRPr>
          </a:p>
          <a:p>
            <a:r>
              <a:rPr lang="zh-CN" altLang="en-US" sz="1600" dirty="0">
                <a:latin typeface="Arial" panose="020B0604020202020204" pitchFamily="34" charset="0"/>
              </a:rPr>
              <a:t>       3、</a:t>
            </a:r>
            <a:r>
              <a:rPr lang="zh-CN" altLang="en-US" sz="1600" dirty="0">
                <a:latin typeface="Arial" panose="020B0604020202020204" pitchFamily="34" charset="0"/>
                <a:sym typeface="Arial" panose="020B0604020202020204" pitchFamily="34" charset="0"/>
              </a:rPr>
              <a:t>经估算温州3区20-40周岁成年人</a:t>
            </a:r>
            <a:r>
              <a:rPr lang="zh-CN" altLang="en-US" sz="1600" dirty="0">
                <a:latin typeface="Arial" panose="020B0604020202020204" pitchFamily="34" charset="0"/>
              </a:rPr>
              <a:t>约67万人</a:t>
            </a:r>
            <a:r>
              <a:rPr lang="zh-CN" altLang="en-US" sz="1600" dirty="0">
                <a:latin typeface="Arial" panose="020B0604020202020204" pitchFamily="34" charset="0"/>
                <a:sym typeface="Arial" panose="020B0604020202020204" pitchFamily="34" charset="0"/>
              </a:rPr>
              <a:t>，</a:t>
            </a:r>
            <a:r>
              <a:rPr lang="zh-CN" altLang="en-US" sz="1600" dirty="0">
                <a:latin typeface="Arial" panose="020B0604020202020204" pitchFamily="34" charset="0"/>
              </a:rPr>
              <a:t>预估通过营销手段选择蹦床</a:t>
            </a:r>
            <a:r>
              <a:rPr lang="zh-CN" altLang="en-US" sz="1600" dirty="0">
                <a:latin typeface="Arial" panose="020B0604020202020204" pitchFamily="34" charset="0"/>
                <a:sym typeface="Arial" panose="020B0604020202020204" pitchFamily="34" charset="0"/>
              </a:rPr>
              <a:t>减肥及健美等</a:t>
            </a:r>
            <a:r>
              <a:rPr lang="zh-CN" altLang="en-US" sz="1600" dirty="0">
                <a:latin typeface="Arial" panose="020B0604020202020204" pitchFamily="34" charset="0"/>
              </a:rPr>
              <a:t>需求率1%成为会员，约1万选择蹦床减肥和健身课程收入将达到1万X48次X58元=2784万</a:t>
            </a:r>
            <a:endParaRPr lang="zh-CN" altLang="en-US" sz="1600" dirty="0">
              <a:latin typeface="Arial" panose="020B0604020202020204" pitchFamily="34" charset="0"/>
            </a:endParaRPr>
          </a:p>
          <a:p>
            <a:r>
              <a:rPr lang="zh-CN" altLang="en-US" sz="1600" dirty="0">
                <a:latin typeface="Arial" panose="020B0604020202020204" pitchFamily="34" charset="0"/>
              </a:rPr>
              <a:t>       4、温州职业技术学院7672人+温州大学27300人+温州医学院16000多人=50972人，大学生蹦床爱好者1%，约有5000人，每月消费1次，每年收入将达到0.5万X12次X58元=348万</a:t>
            </a:r>
            <a:endParaRPr lang="zh-CN" altLang="en-US" sz="1600" dirty="0">
              <a:latin typeface="Arial" panose="020B0604020202020204" pitchFamily="34" charset="0"/>
            </a:endParaRPr>
          </a:p>
        </p:txBody>
      </p:sp>
      <p:sp>
        <p:nvSpPr>
          <p:cNvPr id="13323" name="文本框 13322"/>
          <p:cNvSpPr txBox="1"/>
          <p:nvPr/>
        </p:nvSpPr>
        <p:spPr>
          <a:xfrm>
            <a:off x="3065463" y="5757863"/>
            <a:ext cx="9001125" cy="776287"/>
          </a:xfrm>
          <a:prstGeom prst="rect">
            <a:avLst/>
          </a:prstGeom>
          <a:noFill/>
          <a:ln w="9525">
            <a:noFill/>
          </a:ln>
        </p:spPr>
        <p:txBody>
          <a:bodyPr>
            <a:spAutoFit/>
          </a:bodyPr>
          <a:p>
            <a:r>
              <a:rPr lang="zh-CN" altLang="en-US" b="1" dirty="0">
                <a:solidFill>
                  <a:srgbClr val="04BC2B"/>
                </a:solidFill>
                <a:latin typeface="Arial" panose="020B0604020202020204" pitchFamily="34" charset="0"/>
              </a:rPr>
              <a:t>综合上述分析，温州三区亲子活动+游乐蹦床市场预估每年消费可突破</a:t>
            </a:r>
            <a:r>
              <a:rPr lang="zh-CN" altLang="en-US" b="1" dirty="0">
                <a:solidFill>
                  <a:srgbClr val="F80202"/>
                </a:solidFill>
                <a:latin typeface="Arial" panose="020B0604020202020204" pitchFamily="34" charset="0"/>
              </a:rPr>
              <a:t>8677万</a:t>
            </a:r>
            <a:r>
              <a:rPr lang="zh-CN" altLang="en-US" b="1" dirty="0">
                <a:solidFill>
                  <a:srgbClr val="04BC2B"/>
                </a:solidFill>
                <a:latin typeface="Arial" panose="020B0604020202020204" pitchFamily="34" charset="0"/>
              </a:rPr>
              <a:t>元</a:t>
            </a:r>
            <a:endParaRPr lang="zh-CN" altLang="en-US" b="1" dirty="0">
              <a:solidFill>
                <a:srgbClr val="04BC2B"/>
              </a:solidFill>
              <a:latin typeface="Arial" panose="020B0604020202020204" pitchFamily="34" charset="0"/>
            </a:endParaRPr>
          </a:p>
          <a:p>
            <a:pPr>
              <a:spcBef>
                <a:spcPct val="50000"/>
              </a:spcBef>
            </a:pPr>
            <a:endParaRPr lang="zh-CN" altLang="en-US" dirty="0">
              <a:latin typeface="Arial" panose="020B0604020202020204" pitchFamily="34" charset="0"/>
            </a:endParaRPr>
          </a:p>
        </p:txBody>
      </p:sp>
      <p:grpSp>
        <p:nvGrpSpPr>
          <p:cNvPr id="13324" name="组合 13323"/>
          <p:cNvGrpSpPr>
            <a:grpSpLocks noChangeAspect="1"/>
          </p:cNvGrpSpPr>
          <p:nvPr/>
        </p:nvGrpSpPr>
        <p:grpSpPr>
          <a:xfrm>
            <a:off x="-28575" y="487363"/>
            <a:ext cx="2679700" cy="5876925"/>
            <a:chOff x="0" y="0"/>
            <a:chExt cx="1689" cy="3702"/>
          </a:xfrm>
        </p:grpSpPr>
        <p:pic>
          <p:nvPicPr>
            <p:cNvPr id="13325" name="图片 13324" descr="Cg-4WlGHGSCIPAJ4AAFap93-g6EAAIRawKqKLkAAVq_380"/>
            <p:cNvPicPr>
              <a:picLocks noChangeAspect="1"/>
            </p:cNvPicPr>
            <p:nvPr/>
          </p:nvPicPr>
          <p:blipFill>
            <a:blip r:embed="rId1"/>
            <a:stretch>
              <a:fillRect/>
            </a:stretch>
          </p:blipFill>
          <p:spPr>
            <a:xfrm>
              <a:off x="0" y="2549"/>
              <a:ext cx="1689" cy="1153"/>
            </a:xfrm>
            <a:prstGeom prst="rect">
              <a:avLst/>
            </a:prstGeom>
            <a:noFill/>
            <a:ln w="9525">
              <a:noFill/>
            </a:ln>
          </p:spPr>
        </p:pic>
        <p:pic>
          <p:nvPicPr>
            <p:cNvPr id="13326" name="图片 13325" descr="20131007021012226"/>
            <p:cNvPicPr>
              <a:picLocks noChangeAspect="1"/>
            </p:cNvPicPr>
            <p:nvPr/>
          </p:nvPicPr>
          <p:blipFill>
            <a:blip r:embed="rId2"/>
            <a:stretch>
              <a:fillRect/>
            </a:stretch>
          </p:blipFill>
          <p:spPr>
            <a:xfrm>
              <a:off x="0" y="0"/>
              <a:ext cx="1688" cy="1334"/>
            </a:xfrm>
            <a:prstGeom prst="rect">
              <a:avLst/>
            </a:prstGeom>
            <a:noFill/>
            <a:ln w="9525">
              <a:noFill/>
            </a:ln>
          </p:spPr>
        </p:pic>
        <p:pic>
          <p:nvPicPr>
            <p:cNvPr id="13327" name="图片 13326" descr="1453ccc17339588"/>
            <p:cNvPicPr>
              <a:picLocks noChangeAspect="1"/>
            </p:cNvPicPr>
            <p:nvPr/>
          </p:nvPicPr>
          <p:blipFill>
            <a:blip r:embed="rId3"/>
            <a:stretch>
              <a:fillRect/>
            </a:stretch>
          </p:blipFill>
          <p:spPr>
            <a:xfrm>
              <a:off x="0" y="1329"/>
              <a:ext cx="1681" cy="1222"/>
            </a:xfrm>
            <a:prstGeom prst="rect">
              <a:avLst/>
            </a:prstGeom>
            <a:noFill/>
            <a:ln w="9525">
              <a:noFill/>
            </a:ln>
          </p:spPr>
        </p:pic>
      </p:grpSp>
    </p:spTree>
  </p:cSld>
  <p:clrMapOvr>
    <a:masterClrMapping/>
  </p:clrMapOvr>
  <p:transition>
    <p:push dir="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338" name="圆角矩形 14337"/>
          <p:cNvSpPr/>
          <p:nvPr/>
        </p:nvSpPr>
        <p:spPr>
          <a:xfrm>
            <a:off x="2840038" y="2892425"/>
            <a:ext cx="9123362" cy="3362325"/>
          </a:xfrm>
          <a:prstGeom prst="roundRect">
            <a:avLst>
              <a:gd name="adj" fmla="val 16667"/>
            </a:avLst>
          </a:prstGeom>
          <a:solidFill>
            <a:srgbClr val="FFCC99">
              <a:alpha val="100000"/>
            </a:srgbClr>
          </a:solidFill>
          <a:ln w="9525" cap="flat" cmpd="sng">
            <a:solidFill>
              <a:schemeClr val="tx1"/>
            </a:solidFill>
            <a:prstDash val="solid"/>
            <a:headEnd type="none" w="med" len="med"/>
            <a:tailEnd type="none" w="med" len="med"/>
          </a:ln>
        </p:spPr>
        <p:txBody>
          <a:bodyPr/>
          <a:p>
            <a:endParaRPr lang="zh-CN" altLang="en-US"/>
          </a:p>
        </p:txBody>
      </p:sp>
      <p:sp>
        <p:nvSpPr>
          <p:cNvPr id="14339" name="圆角矩形 14338"/>
          <p:cNvSpPr/>
          <p:nvPr/>
        </p:nvSpPr>
        <p:spPr>
          <a:xfrm>
            <a:off x="2884488" y="600075"/>
            <a:ext cx="9123362" cy="2193925"/>
          </a:xfrm>
          <a:prstGeom prst="roundRect">
            <a:avLst>
              <a:gd name="adj" fmla="val 16667"/>
            </a:avLst>
          </a:prstGeom>
          <a:solidFill>
            <a:srgbClr val="FFCC99">
              <a:alpha val="100000"/>
            </a:srgbClr>
          </a:solidFill>
          <a:ln w="9525" cap="flat" cmpd="sng">
            <a:solidFill>
              <a:schemeClr val="tx1"/>
            </a:solidFill>
            <a:prstDash val="solid"/>
            <a:headEnd type="none" w="med" len="med"/>
            <a:tailEnd type="none" w="med" len="med"/>
          </a:ln>
        </p:spPr>
        <p:txBody>
          <a:bodyPr/>
          <a:p>
            <a:endParaRPr lang="zh-CN" altLang="en-US"/>
          </a:p>
        </p:txBody>
      </p:sp>
      <p:sp>
        <p:nvSpPr>
          <p:cNvPr id="14340" name="矩形 3"/>
          <p:cNvSpPr/>
          <p:nvPr/>
        </p:nvSpPr>
        <p:spPr>
          <a:xfrm>
            <a:off x="-38100" y="0"/>
            <a:ext cx="12226925" cy="495300"/>
          </a:xfrm>
          <a:prstGeom prst="rect">
            <a:avLst/>
          </a:prstGeom>
          <a:solidFill>
            <a:srgbClr val="00B0F0"/>
          </a:solidFill>
          <a:ln w="9525">
            <a:noFill/>
          </a:ln>
        </p:spPr>
        <p:txBody>
          <a:bodyPr anchor="ctr"/>
          <a:p>
            <a:pPr algn="ctr"/>
            <a:endParaRPr lang="zh-CN" altLang="en-US" dirty="0">
              <a:solidFill>
                <a:srgbClr val="FFFFFF"/>
              </a:solidFill>
              <a:latin typeface="Calibri" panose="020F0502020204030204" pitchFamily="2" charset="0"/>
            </a:endParaRPr>
          </a:p>
        </p:txBody>
      </p:sp>
      <p:sp>
        <p:nvSpPr>
          <p:cNvPr id="14341" name="矩形 4"/>
          <p:cNvSpPr/>
          <p:nvPr/>
        </p:nvSpPr>
        <p:spPr>
          <a:xfrm>
            <a:off x="-38100" y="6362700"/>
            <a:ext cx="12226925" cy="495300"/>
          </a:xfrm>
          <a:prstGeom prst="rect">
            <a:avLst/>
          </a:prstGeom>
          <a:solidFill>
            <a:srgbClr val="00B0F0"/>
          </a:solidFill>
          <a:ln w="9525">
            <a:noFill/>
          </a:ln>
        </p:spPr>
        <p:txBody>
          <a:bodyPr anchor="ctr"/>
          <a:p>
            <a:pPr algn="ctr"/>
            <a:endParaRPr lang="zh-CN" altLang="en-US" dirty="0">
              <a:solidFill>
                <a:srgbClr val="FFFFFF"/>
              </a:solidFill>
              <a:latin typeface="Calibri" panose="020F0502020204030204" pitchFamily="2" charset="0"/>
            </a:endParaRPr>
          </a:p>
        </p:txBody>
      </p:sp>
      <p:sp>
        <p:nvSpPr>
          <p:cNvPr id="14342" name="文本框 14341"/>
          <p:cNvSpPr txBox="1"/>
          <p:nvPr/>
        </p:nvSpPr>
        <p:spPr>
          <a:xfrm>
            <a:off x="263525" y="0"/>
            <a:ext cx="7818438" cy="457200"/>
          </a:xfrm>
          <a:prstGeom prst="rect">
            <a:avLst/>
          </a:prstGeom>
          <a:noFill/>
          <a:ln w="9525">
            <a:noFill/>
          </a:ln>
        </p:spPr>
        <p:txBody>
          <a:bodyPr wrap="square">
            <a:spAutoFit/>
          </a:bodyPr>
          <a:p>
            <a:r>
              <a:rPr lang="zh-CN" altLang="en-US" sz="2400" dirty="0">
                <a:latin typeface="Arial" panose="020B0604020202020204" pitchFamily="34" charset="0"/>
                <a:ea typeface="微软雅黑" panose="020B0503020204020204" pitchFamily="2" charset="-122"/>
                <a:sym typeface="微软雅黑" panose="020B0503020204020204" pitchFamily="2" charset="-122"/>
              </a:rPr>
              <a:t>八、蹦吧乐园</a:t>
            </a:r>
            <a:r>
              <a:rPr lang="zh-CN" altLang="en-US" sz="2400" dirty="0">
                <a:latin typeface="微软雅黑" panose="020B0503020204020204" pitchFamily="2" charset="-122"/>
                <a:ea typeface="微软雅黑" panose="020B0503020204020204" pitchFamily="2" charset="-122"/>
                <a:sym typeface="微软雅黑" panose="020B0503020204020204" pitchFamily="2" charset="-122"/>
              </a:rPr>
              <a:t>——</a:t>
            </a:r>
            <a:r>
              <a:rPr lang="zh-CN" altLang="en-US" sz="2400" dirty="0">
                <a:latin typeface="Arial" panose="020B0604020202020204" pitchFamily="34" charset="0"/>
                <a:ea typeface="微软雅黑" panose="020B0503020204020204" pitchFamily="2" charset="-122"/>
                <a:sym typeface="微软雅黑" panose="020B0503020204020204" pitchFamily="2" charset="-122"/>
              </a:rPr>
              <a:t>温州场地营运规划</a:t>
            </a:r>
            <a:endParaRPr lang="zh-CN" altLang="en-US" sz="2400" dirty="0">
              <a:latin typeface="Arial" panose="020B0604020202020204" pitchFamily="34" charset="0"/>
              <a:ea typeface="微软雅黑" panose="020B0503020204020204" pitchFamily="2" charset="-122"/>
            </a:endParaRPr>
          </a:p>
        </p:txBody>
      </p:sp>
      <p:sp>
        <p:nvSpPr>
          <p:cNvPr id="14343" name="矩形 14342"/>
          <p:cNvSpPr/>
          <p:nvPr/>
        </p:nvSpPr>
        <p:spPr>
          <a:xfrm>
            <a:off x="2938463" y="673100"/>
            <a:ext cx="9029700" cy="1981200"/>
          </a:xfrm>
          <a:prstGeom prst="rect">
            <a:avLst/>
          </a:prstGeom>
          <a:noFill/>
          <a:ln w="9525">
            <a:noFill/>
          </a:ln>
        </p:spPr>
        <p:txBody>
          <a:bodyPr wrap="square" anchor="t">
            <a:spAutoFit/>
          </a:bodyPr>
          <a:p>
            <a:r>
              <a:rPr lang="zh-CN" altLang="en-US" sz="1600" dirty="0">
                <a:latin typeface="Arial" panose="020B0604020202020204" pitchFamily="34" charset="0"/>
              </a:rPr>
              <a:t>运营规划</a:t>
            </a:r>
            <a:endParaRPr lang="zh-CN" altLang="en-US" sz="1600" dirty="0">
              <a:latin typeface="Arial" panose="020B0604020202020204" pitchFamily="34" charset="0"/>
            </a:endParaRPr>
          </a:p>
          <a:p>
            <a:r>
              <a:rPr lang="zh-CN" altLang="en-US" sz="1200" dirty="0">
                <a:latin typeface="Arial" panose="020B0604020202020204" pitchFamily="34" charset="0"/>
              </a:rPr>
              <a:t>一、品牌：成立独立的蹦床乐园营运品牌“乐蹦”，独立经营；采用公司控股，项目负责人持股，经营团队持股的经营方式  9月完成</a:t>
            </a:r>
            <a:endParaRPr lang="zh-CN" altLang="en-US" sz="1200" dirty="0">
              <a:latin typeface="Arial" panose="020B0604020202020204" pitchFamily="34" charset="0"/>
            </a:endParaRPr>
          </a:p>
          <a:p>
            <a:r>
              <a:rPr lang="zh-CN" altLang="en-US" sz="1200" dirty="0">
                <a:latin typeface="Arial" panose="020B0604020202020204" pitchFamily="34" charset="0"/>
              </a:rPr>
              <a:t>二、组建独立的品牌策划团队及运营团队   9月完成</a:t>
            </a:r>
            <a:endParaRPr lang="zh-CN" altLang="en-US" sz="1200" dirty="0">
              <a:latin typeface="Arial" panose="020B0604020202020204" pitchFamily="34" charset="0"/>
            </a:endParaRPr>
          </a:p>
          <a:p>
            <a:r>
              <a:rPr lang="zh-CN" altLang="en-US" sz="1200" dirty="0">
                <a:latin typeface="Arial" panose="020B0604020202020204" pitchFamily="34" charset="0"/>
              </a:rPr>
              <a:t>三、以温州市区为目标寻找一家700到1400平方的场地，层高6米以上，作为起始营运场地，逐渐稳步地向全国扩张  11月完成</a:t>
            </a:r>
            <a:endParaRPr lang="zh-CN" altLang="en-US" sz="1200" dirty="0">
              <a:latin typeface="Arial" panose="020B0604020202020204" pitchFamily="34" charset="0"/>
            </a:endParaRPr>
          </a:p>
          <a:p>
            <a:r>
              <a:rPr lang="zh-CN" altLang="en-US" sz="1200" dirty="0">
                <a:latin typeface="Arial" panose="020B0604020202020204" pitchFamily="34" charset="0"/>
              </a:rPr>
              <a:t>四、乐园的主要经营项目：</a:t>
            </a:r>
            <a:endParaRPr lang="zh-CN" altLang="en-US" sz="1200" dirty="0">
              <a:latin typeface="Arial" panose="020B0604020202020204" pitchFamily="34" charset="0"/>
            </a:endParaRPr>
          </a:p>
          <a:p>
            <a:r>
              <a:rPr lang="zh-CN" altLang="en-US" sz="1200" dirty="0">
                <a:latin typeface="Arial" panose="020B0604020202020204" pitchFamily="34" charset="0"/>
              </a:rPr>
              <a:t>1、组合蹦床：丰富的健身蹦床项目，安全舒适的组合环境，定位3-45周岁亲子活动、爱运动的人群、减肥健美群体</a:t>
            </a:r>
            <a:endParaRPr lang="zh-CN" altLang="en-US" sz="1200" dirty="0">
              <a:latin typeface="Arial" panose="020B0604020202020204" pitchFamily="34" charset="0"/>
            </a:endParaRPr>
          </a:p>
          <a:p>
            <a:r>
              <a:rPr lang="zh-CN" altLang="en-US" sz="1200" dirty="0">
                <a:latin typeface="Arial" panose="020B0604020202020204" pitchFamily="34" charset="0"/>
              </a:rPr>
              <a:t>2、亲子项目活动区，引进及开发亲子游乐项目，没有固定装修，设备简单，主要是文化引导（日体验吧、梦幻海洋主题房间、梦幻主题水果生日蛋糕 、主持人  、卡通玩偶（主题公仔）、主题服装造型 、房间内游戏、畅玩—教练带场游戏）</a:t>
            </a:r>
            <a:endParaRPr lang="zh-CN" altLang="en-US" sz="1200" dirty="0">
              <a:latin typeface="Arial" panose="020B0604020202020204" pitchFamily="34" charset="0"/>
            </a:endParaRPr>
          </a:p>
          <a:p>
            <a:r>
              <a:rPr lang="zh-CN" altLang="en-US" sz="1200" dirty="0">
                <a:latin typeface="Arial" panose="020B0604020202020204" pitchFamily="34" charset="0"/>
              </a:rPr>
              <a:t>3、和学校合作开展专业蹦床训练的运动区</a:t>
            </a:r>
            <a:endParaRPr lang="zh-CN" altLang="en-US" sz="1200" dirty="0">
              <a:latin typeface="Arial" panose="020B0604020202020204" pitchFamily="34" charset="0"/>
            </a:endParaRPr>
          </a:p>
          <a:p>
            <a:r>
              <a:rPr lang="zh-CN" altLang="en-US" sz="1200" dirty="0">
                <a:latin typeface="Arial" panose="020B0604020202020204" pitchFamily="34" charset="0"/>
              </a:rPr>
              <a:t>4、引流活动专区（类似卡拉咪的活动引入到场馆内）</a:t>
            </a:r>
            <a:endParaRPr lang="zh-CN" altLang="en-US" sz="1200" dirty="0">
              <a:latin typeface="Arial" panose="020B0604020202020204" pitchFamily="34" charset="0"/>
            </a:endParaRPr>
          </a:p>
        </p:txBody>
      </p:sp>
      <p:grpSp>
        <p:nvGrpSpPr>
          <p:cNvPr id="14344" name="组合 14343"/>
          <p:cNvGrpSpPr>
            <a:grpSpLocks noChangeAspect="1"/>
          </p:cNvGrpSpPr>
          <p:nvPr/>
        </p:nvGrpSpPr>
        <p:grpSpPr>
          <a:xfrm>
            <a:off x="-11112" y="487363"/>
            <a:ext cx="2681287" cy="5876925"/>
            <a:chOff x="0" y="0"/>
            <a:chExt cx="1689" cy="3702"/>
          </a:xfrm>
        </p:grpSpPr>
        <p:pic>
          <p:nvPicPr>
            <p:cNvPr id="14345" name="图片 14344" descr="Cg-4WlGHGSCIPAJ4AAFap93-g6EAAIRawKqKLkAAVq_380"/>
            <p:cNvPicPr>
              <a:picLocks noChangeAspect="1"/>
            </p:cNvPicPr>
            <p:nvPr/>
          </p:nvPicPr>
          <p:blipFill>
            <a:blip r:embed="rId1"/>
            <a:stretch>
              <a:fillRect/>
            </a:stretch>
          </p:blipFill>
          <p:spPr>
            <a:xfrm>
              <a:off x="0" y="2549"/>
              <a:ext cx="1689" cy="1153"/>
            </a:xfrm>
            <a:prstGeom prst="rect">
              <a:avLst/>
            </a:prstGeom>
            <a:noFill/>
            <a:ln w="9525">
              <a:noFill/>
            </a:ln>
          </p:spPr>
        </p:pic>
        <p:pic>
          <p:nvPicPr>
            <p:cNvPr id="14346" name="图片 14345" descr="20131007021012226"/>
            <p:cNvPicPr>
              <a:picLocks noChangeAspect="1"/>
            </p:cNvPicPr>
            <p:nvPr/>
          </p:nvPicPr>
          <p:blipFill>
            <a:blip r:embed="rId2"/>
            <a:stretch>
              <a:fillRect/>
            </a:stretch>
          </p:blipFill>
          <p:spPr>
            <a:xfrm>
              <a:off x="0" y="0"/>
              <a:ext cx="1688" cy="1334"/>
            </a:xfrm>
            <a:prstGeom prst="rect">
              <a:avLst/>
            </a:prstGeom>
            <a:noFill/>
            <a:ln w="9525">
              <a:noFill/>
            </a:ln>
          </p:spPr>
        </p:pic>
        <p:pic>
          <p:nvPicPr>
            <p:cNvPr id="14347" name="图片 14346" descr="1453ccc17339588"/>
            <p:cNvPicPr>
              <a:picLocks noChangeAspect="1"/>
            </p:cNvPicPr>
            <p:nvPr/>
          </p:nvPicPr>
          <p:blipFill>
            <a:blip r:embed="rId3"/>
            <a:stretch>
              <a:fillRect/>
            </a:stretch>
          </p:blipFill>
          <p:spPr>
            <a:xfrm>
              <a:off x="0" y="1329"/>
              <a:ext cx="1681" cy="1222"/>
            </a:xfrm>
            <a:prstGeom prst="rect">
              <a:avLst/>
            </a:prstGeom>
            <a:noFill/>
            <a:ln w="9525">
              <a:noFill/>
            </a:ln>
          </p:spPr>
        </p:pic>
      </p:grpSp>
      <p:sp>
        <p:nvSpPr>
          <p:cNvPr id="14348" name="矩形 14347"/>
          <p:cNvSpPr/>
          <p:nvPr/>
        </p:nvSpPr>
        <p:spPr>
          <a:xfrm>
            <a:off x="2900363" y="3044825"/>
            <a:ext cx="9029700" cy="336550"/>
          </a:xfrm>
          <a:prstGeom prst="rect">
            <a:avLst/>
          </a:prstGeom>
          <a:noFill/>
          <a:ln w="9525">
            <a:noFill/>
          </a:ln>
        </p:spPr>
        <p:txBody>
          <a:bodyPr vert="horz" wrap="square" anchor="t">
            <a:spAutoFit/>
          </a:bodyPr>
          <a:p>
            <a:r>
              <a:rPr lang="zh-CN" altLang="en-US" sz="1600" dirty="0">
                <a:latin typeface="Arial" panose="020B0604020202020204" pitchFamily="34" charset="0"/>
              </a:rPr>
              <a:t>场地规划</a:t>
            </a:r>
            <a:endParaRPr lang="zh-CN" altLang="en-US" sz="1200" dirty="0">
              <a:latin typeface="Arial" panose="020B0604020202020204" pitchFamily="34" charset="0"/>
            </a:endParaRPr>
          </a:p>
        </p:txBody>
      </p:sp>
      <p:graphicFrame>
        <p:nvGraphicFramePr>
          <p:cNvPr id="14349" name="表格 14348"/>
          <p:cNvGraphicFramePr/>
          <p:nvPr/>
        </p:nvGraphicFramePr>
        <p:xfrm>
          <a:off x="3035300" y="3492500"/>
          <a:ext cx="8718550" cy="2533650"/>
        </p:xfrm>
        <a:graphic>
          <a:graphicData uri="http://schemas.openxmlformats.org/drawingml/2006/table">
            <a:tbl>
              <a:tblPr/>
              <a:tblGrid>
                <a:gridCol w="838200"/>
                <a:gridCol w="2406650"/>
                <a:gridCol w="742950"/>
                <a:gridCol w="733425"/>
                <a:gridCol w="3217863"/>
                <a:gridCol w="779462"/>
              </a:tblGrid>
              <a:tr h="376238">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spcBef>
                          <a:spcPts val="300"/>
                        </a:spcBef>
                        <a:buNone/>
                      </a:pPr>
                      <a:r>
                        <a:rPr lang="zh-CN" altLang="en-US" sz="900" b="1">
                          <a:solidFill>
                            <a:srgbClr val="FFFFFF"/>
                          </a:solidFill>
                        </a:rPr>
                        <a:t>序号</a:t>
                      </a:r>
                      <a:endParaRPr lang="zh-CN" altLang="en-US" sz="900" b="1">
                        <a:solidFill>
                          <a:srgbClr val="FFFFFF"/>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38100" cap="flat" cmpd="sng">
                      <a:solidFill>
                        <a:srgbClr val="FFFFFF"/>
                      </a:solidFill>
                      <a:prstDash val="solid"/>
                      <a:headEnd type="none" w="med" len="med"/>
                      <a:tailEnd type="none" w="med" len="med"/>
                    </a:lnB>
                    <a:lnTlToBr>
                      <a:noFill/>
                    </a:lnTlToBr>
                    <a:lnBlToTr>
                      <a:noFill/>
                    </a:lnBlToTr>
                    <a:solidFill>
                      <a:srgbClr val="4F81BD">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spcBef>
                          <a:spcPts val="300"/>
                        </a:spcBef>
                        <a:buNone/>
                      </a:pPr>
                      <a:r>
                        <a:rPr lang="zh-CN" altLang="en-US" sz="900" b="1">
                          <a:solidFill>
                            <a:srgbClr val="FFFFFF"/>
                          </a:solidFill>
                        </a:rPr>
                        <a:t>项目</a:t>
                      </a:r>
                      <a:endParaRPr lang="zh-CN" altLang="en-US" sz="900" b="1">
                        <a:solidFill>
                          <a:srgbClr val="FFFFFF"/>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38100" cap="flat" cmpd="sng">
                      <a:solidFill>
                        <a:srgbClr val="FFFFFF"/>
                      </a:solidFill>
                      <a:prstDash val="solid"/>
                      <a:headEnd type="none" w="med" len="med"/>
                      <a:tailEnd type="none" w="med" len="med"/>
                    </a:lnB>
                    <a:lnTlToBr>
                      <a:noFill/>
                    </a:lnTlToBr>
                    <a:lnBlToTr>
                      <a:noFill/>
                    </a:lnBlToTr>
                    <a:solidFill>
                      <a:srgbClr val="4F81BD">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spcBef>
                          <a:spcPts val="300"/>
                        </a:spcBef>
                        <a:buNone/>
                      </a:pPr>
                      <a:r>
                        <a:rPr lang="zh-CN" altLang="en-US" sz="900" b="1">
                          <a:solidFill>
                            <a:srgbClr val="FFFFFF"/>
                          </a:solidFill>
                        </a:rPr>
                        <a:t>面积</a:t>
                      </a:r>
                      <a:endParaRPr lang="zh-CN" altLang="en-US" sz="900" b="1">
                        <a:solidFill>
                          <a:srgbClr val="FFFFFF"/>
                        </a:solidFill>
                      </a:endParaRPr>
                    </a:p>
                    <a:p>
                      <a:pPr marL="0" lvl="0" indent="0" algn="ctr">
                        <a:spcBef>
                          <a:spcPts val="300"/>
                        </a:spcBef>
                        <a:buNone/>
                      </a:pPr>
                      <a:r>
                        <a:rPr lang="zh-CN" altLang="en-US" sz="900" b="1">
                          <a:solidFill>
                            <a:srgbClr val="FFFFFF"/>
                          </a:solidFill>
                        </a:rPr>
                        <a:t>（平米）</a:t>
                      </a:r>
                      <a:endParaRPr lang="zh-CN" altLang="en-US" sz="900" b="1">
                        <a:solidFill>
                          <a:srgbClr val="FFFFFF"/>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38100" cap="flat" cmpd="sng">
                      <a:solidFill>
                        <a:srgbClr val="FFFFFF"/>
                      </a:solidFill>
                      <a:prstDash val="solid"/>
                      <a:headEnd type="none" w="med" len="med"/>
                      <a:tailEnd type="none" w="med" len="med"/>
                    </a:lnB>
                    <a:lnTlToBr>
                      <a:noFill/>
                    </a:lnTlToBr>
                    <a:lnBlToTr>
                      <a:noFill/>
                    </a:lnBlToTr>
                    <a:solidFill>
                      <a:srgbClr val="4F81BD">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spcBef>
                          <a:spcPts val="300"/>
                        </a:spcBef>
                        <a:buNone/>
                      </a:pPr>
                      <a:r>
                        <a:rPr lang="zh-CN" altLang="en-US" sz="900" b="1">
                          <a:solidFill>
                            <a:srgbClr val="FFFFFF"/>
                          </a:solidFill>
                        </a:rPr>
                        <a:t>序号</a:t>
                      </a:r>
                      <a:endParaRPr lang="zh-CN" altLang="en-US" sz="900" b="1">
                        <a:solidFill>
                          <a:srgbClr val="FFFFFF"/>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38100" cap="flat" cmpd="sng">
                      <a:solidFill>
                        <a:srgbClr val="FFFFFF"/>
                      </a:solidFill>
                      <a:prstDash val="solid"/>
                      <a:headEnd type="none" w="med" len="med"/>
                      <a:tailEnd type="none" w="med" len="med"/>
                    </a:lnB>
                    <a:lnTlToBr>
                      <a:noFill/>
                    </a:lnTlToBr>
                    <a:lnBlToTr>
                      <a:noFill/>
                    </a:lnBlToTr>
                    <a:solidFill>
                      <a:srgbClr val="4F81BD">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spcBef>
                          <a:spcPts val="300"/>
                        </a:spcBef>
                        <a:buNone/>
                      </a:pPr>
                      <a:r>
                        <a:rPr lang="zh-CN" altLang="en-US" sz="900" b="1">
                          <a:solidFill>
                            <a:srgbClr val="FFFFFF"/>
                          </a:solidFill>
                        </a:rPr>
                        <a:t>项目</a:t>
                      </a:r>
                      <a:endParaRPr lang="zh-CN" altLang="en-US" sz="900" b="1">
                        <a:solidFill>
                          <a:srgbClr val="FFFFFF"/>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38100" cap="flat" cmpd="sng">
                      <a:solidFill>
                        <a:srgbClr val="FFFFFF"/>
                      </a:solidFill>
                      <a:prstDash val="solid"/>
                      <a:headEnd type="none" w="med" len="med"/>
                      <a:tailEnd type="none" w="med" len="med"/>
                    </a:lnB>
                    <a:lnTlToBr>
                      <a:noFill/>
                    </a:lnTlToBr>
                    <a:lnBlToTr>
                      <a:noFill/>
                    </a:lnBlToTr>
                    <a:solidFill>
                      <a:srgbClr val="4F81BD">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spcBef>
                          <a:spcPts val="300"/>
                        </a:spcBef>
                        <a:buNone/>
                      </a:pPr>
                      <a:r>
                        <a:rPr lang="zh-CN" altLang="en-US" sz="900" b="1">
                          <a:solidFill>
                            <a:srgbClr val="FFFFFF"/>
                          </a:solidFill>
                        </a:rPr>
                        <a:t>面积</a:t>
                      </a:r>
                      <a:endParaRPr lang="zh-CN" altLang="en-US" sz="900" b="1">
                        <a:solidFill>
                          <a:srgbClr val="FFFFFF"/>
                        </a:solidFill>
                      </a:endParaRPr>
                    </a:p>
                    <a:p>
                      <a:pPr marL="0" lvl="0" indent="0" algn="ctr">
                        <a:spcBef>
                          <a:spcPts val="300"/>
                        </a:spcBef>
                        <a:buNone/>
                      </a:pPr>
                      <a:r>
                        <a:rPr lang="zh-CN" altLang="en-US" sz="900" b="1">
                          <a:solidFill>
                            <a:srgbClr val="FFFFFF"/>
                          </a:solidFill>
                        </a:rPr>
                        <a:t>（平米）</a:t>
                      </a:r>
                      <a:endParaRPr lang="zh-CN" altLang="en-US" sz="900" b="1">
                        <a:solidFill>
                          <a:srgbClr val="FFFFFF"/>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38100" cap="flat" cmpd="sng">
                      <a:solidFill>
                        <a:srgbClr val="FFFFFF"/>
                      </a:solidFill>
                      <a:prstDash val="solid"/>
                      <a:headEnd type="none" w="med" len="med"/>
                      <a:tailEnd type="none" w="med" len="med"/>
                    </a:lnB>
                    <a:lnTlToBr>
                      <a:noFill/>
                    </a:lnTlToBr>
                    <a:lnBlToTr>
                      <a:noFill/>
                    </a:lnBlToTr>
                    <a:solidFill>
                      <a:srgbClr val="4F81BD">
                        <a:alpha val="100000"/>
                      </a:srgbClr>
                    </a:solidFill>
                  </a:tcPr>
                </a:tc>
              </a:tr>
              <a:tr h="214312">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spcBef>
                          <a:spcPts val="400"/>
                        </a:spcBef>
                        <a:buNone/>
                      </a:pPr>
                      <a:r>
                        <a:rPr lang="zh-CN" altLang="en-US" sz="900" dirty="0">
                          <a:solidFill>
                            <a:srgbClr val="000000"/>
                          </a:solidFill>
                        </a:rPr>
                        <a:t>一</a:t>
                      </a:r>
                      <a:endParaRPr lang="zh-CN" altLang="en-US" sz="900" dirty="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381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spcBef>
                          <a:spcPts val="400"/>
                        </a:spcBef>
                        <a:buNone/>
                      </a:pPr>
                      <a:r>
                        <a:rPr lang="zh-CN" altLang="en-US" sz="900" dirty="0">
                          <a:solidFill>
                            <a:srgbClr val="000000"/>
                          </a:solidFill>
                        </a:rPr>
                        <a:t>蹦床</a:t>
                      </a:r>
                      <a:endParaRPr lang="zh-CN" altLang="en-US" sz="900" dirty="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381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spcBef>
                          <a:spcPts val="400"/>
                        </a:spcBef>
                        <a:buNone/>
                      </a:pP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381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spcBef>
                          <a:spcPts val="400"/>
                        </a:spcBef>
                        <a:buNone/>
                      </a:pPr>
                      <a:r>
                        <a:rPr lang="zh-CN" altLang="en-US" sz="900" dirty="0">
                          <a:solidFill>
                            <a:srgbClr val="000000"/>
                          </a:solidFill>
                        </a:rPr>
                        <a:t>三</a:t>
                      </a:r>
                      <a:endParaRPr lang="zh-CN" altLang="en-US" sz="900" dirty="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381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spcBef>
                          <a:spcPts val="400"/>
                        </a:spcBef>
                        <a:buNone/>
                      </a:pPr>
                      <a:r>
                        <a:rPr lang="zh-CN" altLang="en-US" sz="900" dirty="0">
                          <a:solidFill>
                            <a:srgbClr val="000000"/>
                          </a:solidFill>
                        </a:rPr>
                        <a:t>自由组合亲子活动区、引流活动专区</a:t>
                      </a:r>
                      <a:endParaRPr lang="zh-CN" altLang="en-US" sz="900" dirty="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381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spcBef>
                          <a:spcPts val="400"/>
                        </a:spcBef>
                        <a:buNone/>
                      </a:pPr>
                      <a:r>
                        <a:rPr lang="zh-CN" altLang="en-US" sz="900" dirty="0">
                          <a:solidFill>
                            <a:srgbClr val="000000"/>
                          </a:solidFill>
                        </a:rPr>
                        <a:t>200</a:t>
                      </a:r>
                      <a:endParaRPr lang="zh-CN" altLang="en-US" sz="900" dirty="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381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r>
              <a:tr h="215900">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spcBef>
                          <a:spcPts val="400"/>
                        </a:spcBef>
                        <a:buNone/>
                      </a:pPr>
                      <a:r>
                        <a:rPr lang="zh-CN" altLang="en-US" sz="900" dirty="0">
                          <a:solidFill>
                            <a:srgbClr val="000000"/>
                          </a:solidFill>
                        </a:rPr>
                        <a:t>1.1</a:t>
                      </a:r>
                      <a:endParaRPr lang="zh-CN" altLang="en-US" sz="900" dirty="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spcBef>
                          <a:spcPts val="400"/>
                        </a:spcBef>
                        <a:buNone/>
                      </a:pPr>
                      <a:r>
                        <a:rPr lang="zh-CN" altLang="en-US" sz="900">
                          <a:solidFill>
                            <a:srgbClr val="000000"/>
                          </a:solidFill>
                        </a:rPr>
                        <a:t>海绵池</a:t>
                      </a:r>
                      <a:r>
                        <a:rPr lang="en-US" altLang="zh-CN" sz="900">
                          <a:solidFill>
                            <a:srgbClr val="000000"/>
                          </a:solidFill>
                        </a:rPr>
                        <a:t>+</a:t>
                      </a:r>
                      <a:r>
                        <a:rPr lang="zh-CN" altLang="en-US" sz="900">
                          <a:solidFill>
                            <a:srgbClr val="000000"/>
                          </a:solidFill>
                        </a:rPr>
                        <a:t>起跳蹦面、游戏台</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spcBef>
                          <a:spcPts val="400"/>
                        </a:spcBef>
                        <a:buNone/>
                      </a:pPr>
                      <a:r>
                        <a:rPr lang="zh-CN" altLang="en-US" sz="900" dirty="0">
                          <a:solidFill>
                            <a:srgbClr val="000000"/>
                          </a:solidFill>
                        </a:rPr>
                        <a:t>130</a:t>
                      </a:r>
                      <a:endParaRPr lang="zh-CN" altLang="en-US" sz="900" dirty="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spcBef>
                          <a:spcPts val="400"/>
                        </a:spcBef>
                        <a:buNone/>
                      </a:pPr>
                      <a:r>
                        <a:rPr lang="zh-CN" altLang="en-US" sz="900" dirty="0">
                          <a:solidFill>
                            <a:srgbClr val="000000"/>
                          </a:solidFill>
                        </a:rPr>
                        <a:t>四</a:t>
                      </a:r>
                      <a:endParaRPr lang="zh-CN" altLang="en-US" sz="900" dirty="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spcBef>
                          <a:spcPts val="400"/>
                        </a:spcBef>
                        <a:buNone/>
                      </a:pPr>
                      <a:r>
                        <a:rPr lang="zh-CN" altLang="en-US" sz="900" dirty="0">
                          <a:solidFill>
                            <a:srgbClr val="000000"/>
                          </a:solidFill>
                          <a:sym typeface="Arial" panose="020B0604020202020204" pitchFamily="34" charset="0"/>
                        </a:rPr>
                        <a:t>办公</a:t>
                      </a:r>
                      <a:endParaRPr lang="zh-CN" altLang="en-US" sz="900" dirty="0">
                        <a:solidFill>
                          <a:srgbClr val="000000"/>
                        </a:solidFill>
                        <a:sym typeface="Arial" panose="020B0604020202020204" pitchFamily="34" charset="0"/>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spcBef>
                          <a:spcPts val="400"/>
                        </a:spcBef>
                        <a:buNone/>
                      </a:pPr>
                      <a:r>
                        <a:rPr lang="zh-CN" altLang="en-US" sz="900" dirty="0">
                          <a:solidFill>
                            <a:srgbClr val="000000"/>
                          </a:solidFill>
                        </a:rPr>
                        <a:t>50</a:t>
                      </a:r>
                      <a:endParaRPr lang="zh-CN" altLang="en-US" sz="900" dirty="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r>
              <a:tr h="215900">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spcBef>
                          <a:spcPts val="400"/>
                        </a:spcBef>
                        <a:buNone/>
                      </a:pPr>
                      <a:r>
                        <a:rPr lang="zh-CN" altLang="en-US" sz="900" dirty="0">
                          <a:solidFill>
                            <a:srgbClr val="000000"/>
                          </a:solidFill>
                        </a:rPr>
                        <a:t>1.2</a:t>
                      </a:r>
                      <a:endParaRPr lang="zh-CN" altLang="en-US" sz="900" dirty="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spcBef>
                          <a:spcPts val="400"/>
                        </a:spcBef>
                        <a:buNone/>
                      </a:pPr>
                      <a:r>
                        <a:rPr lang="zh-CN" altLang="en-US" sz="900">
                          <a:solidFill>
                            <a:srgbClr val="000000"/>
                          </a:solidFill>
                        </a:rPr>
                        <a:t>海绵池攀岩</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spcBef>
                          <a:spcPts val="400"/>
                        </a:spcBef>
                        <a:buNone/>
                      </a:pPr>
                      <a:r>
                        <a:rPr lang="zh-CN" altLang="en-US" sz="900" dirty="0">
                          <a:solidFill>
                            <a:srgbClr val="000000"/>
                          </a:solidFill>
                        </a:rPr>
                        <a:t>65</a:t>
                      </a:r>
                      <a:endParaRPr lang="zh-CN" altLang="en-US" sz="900" dirty="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spcBef>
                          <a:spcPts val="400"/>
                        </a:spcBef>
                        <a:buNone/>
                      </a:pP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spcBef>
                          <a:spcPts val="400"/>
                        </a:spcBef>
                        <a:buNone/>
                      </a:pPr>
                      <a:r>
                        <a:rPr lang="zh-CN" altLang="en-US" sz="900" dirty="0">
                          <a:solidFill>
                            <a:srgbClr val="000000"/>
                          </a:solidFill>
                          <a:sym typeface="Arial" panose="020B0604020202020204" pitchFamily="34" charset="0"/>
                        </a:rPr>
                        <a:t>合计实用场地</a:t>
                      </a:r>
                      <a:endParaRPr lang="zh-CN" altLang="en-US" sz="900" dirty="0">
                        <a:solidFill>
                          <a:srgbClr val="000000"/>
                        </a:solidFill>
                        <a:sym typeface="Arial" panose="020B0604020202020204" pitchFamily="34" charset="0"/>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spcBef>
                          <a:spcPts val="400"/>
                        </a:spcBef>
                        <a:buNone/>
                      </a:pPr>
                      <a:r>
                        <a:rPr lang="zh-CN" altLang="en-US" sz="900" dirty="0">
                          <a:solidFill>
                            <a:srgbClr val="000000"/>
                          </a:solidFill>
                        </a:rPr>
                        <a:t>1100</a:t>
                      </a:r>
                      <a:endParaRPr lang="zh-CN" altLang="en-US" sz="900" dirty="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r>
              <a:tr h="215900">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spcBef>
                          <a:spcPts val="400"/>
                        </a:spcBef>
                        <a:buNone/>
                      </a:pPr>
                      <a:r>
                        <a:rPr lang="zh-CN" altLang="en-US" sz="900" dirty="0">
                          <a:solidFill>
                            <a:srgbClr val="000000"/>
                          </a:solidFill>
                        </a:rPr>
                        <a:t>1.3</a:t>
                      </a:r>
                      <a:endParaRPr lang="zh-CN" altLang="en-US" sz="900" dirty="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spcBef>
                          <a:spcPts val="400"/>
                        </a:spcBef>
                        <a:buNone/>
                      </a:pPr>
                      <a:r>
                        <a:rPr lang="zh-CN" altLang="en-US" sz="900" dirty="0">
                          <a:solidFill>
                            <a:srgbClr val="000000"/>
                          </a:solidFill>
                        </a:rPr>
                        <a:t>专业蹦床</a:t>
                      </a:r>
                      <a:endParaRPr lang="zh-CN" altLang="en-US" sz="900" dirty="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spcBef>
                          <a:spcPts val="400"/>
                        </a:spcBef>
                        <a:buNone/>
                      </a:pPr>
                      <a:r>
                        <a:rPr lang="zh-CN" altLang="en-US" sz="900" dirty="0">
                          <a:solidFill>
                            <a:srgbClr val="000000"/>
                          </a:solidFill>
                        </a:rPr>
                        <a:t>100</a:t>
                      </a:r>
                      <a:endParaRPr lang="zh-CN" altLang="en-US" sz="900" dirty="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spcBef>
                          <a:spcPts val="400"/>
                        </a:spcBef>
                        <a:buNone/>
                      </a:pP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spcBef>
                          <a:spcPts val="400"/>
                        </a:spcBef>
                        <a:buNone/>
                      </a:pPr>
                      <a:r>
                        <a:rPr lang="zh-CN" altLang="en-US" sz="900">
                          <a:solidFill>
                            <a:srgbClr val="000000"/>
                          </a:solidFill>
                          <a:sym typeface="Arial" panose="020B0604020202020204" pitchFamily="34" charset="0"/>
                        </a:rPr>
                        <a:t>需要租用场地（场地实用率</a:t>
                      </a:r>
                      <a:r>
                        <a:rPr lang="en-US" altLang="zh-CN" sz="900">
                          <a:solidFill>
                            <a:srgbClr val="000000"/>
                          </a:solidFill>
                          <a:sym typeface="Arial" panose="020B0604020202020204" pitchFamily="34" charset="0"/>
                        </a:rPr>
                        <a:t>0.6</a:t>
                      </a:r>
                      <a:r>
                        <a:rPr lang="zh-CN" altLang="en-US" sz="900">
                          <a:solidFill>
                            <a:srgbClr val="000000"/>
                          </a:solidFill>
                          <a:sym typeface="Arial" panose="020B0604020202020204" pitchFamily="34" charset="0"/>
                        </a:rPr>
                        <a:t>）</a:t>
                      </a:r>
                      <a:endParaRPr lang="zh-CN" altLang="en-US" sz="900">
                        <a:solidFill>
                          <a:srgbClr val="000000"/>
                        </a:solidFill>
                        <a:sym typeface="Arial" panose="020B0604020202020204" pitchFamily="34" charset="0"/>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spcBef>
                          <a:spcPts val="400"/>
                        </a:spcBef>
                        <a:buNone/>
                      </a:pPr>
                      <a:r>
                        <a:rPr lang="en-US" altLang="zh-CN" sz="900">
                          <a:solidFill>
                            <a:srgbClr val="000000"/>
                          </a:solidFill>
                        </a:rPr>
                        <a:t>1833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r>
              <a:tr h="215900">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spcBef>
                          <a:spcPts val="400"/>
                        </a:spcBef>
                        <a:buNone/>
                      </a:pPr>
                      <a:r>
                        <a:rPr lang="zh-CN" altLang="en-US" sz="900" dirty="0">
                          <a:solidFill>
                            <a:srgbClr val="000000"/>
                          </a:solidFill>
                        </a:rPr>
                        <a:t>1.4</a:t>
                      </a:r>
                      <a:endParaRPr lang="zh-CN" altLang="en-US" sz="900" dirty="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spcBef>
                          <a:spcPts val="400"/>
                        </a:spcBef>
                        <a:buNone/>
                      </a:pPr>
                      <a:r>
                        <a:rPr lang="zh-CN" altLang="en-US" sz="900" dirty="0">
                          <a:solidFill>
                            <a:srgbClr val="000000"/>
                          </a:solidFill>
                        </a:rPr>
                        <a:t>躲避球\篮球</a:t>
                      </a:r>
                      <a:endParaRPr lang="zh-CN" altLang="en-US" sz="900" dirty="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spcBef>
                          <a:spcPts val="400"/>
                        </a:spcBef>
                        <a:buNone/>
                      </a:pPr>
                      <a:r>
                        <a:rPr lang="zh-CN" altLang="en-US" sz="900" dirty="0">
                          <a:solidFill>
                            <a:srgbClr val="000000"/>
                          </a:solidFill>
                        </a:rPr>
                        <a:t>160</a:t>
                      </a:r>
                      <a:endParaRPr lang="zh-CN" altLang="en-US" sz="900" dirty="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spcBef>
                          <a:spcPts val="400"/>
                        </a:spcBef>
                        <a:buNone/>
                      </a:pP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spcBef>
                          <a:spcPts val="400"/>
                        </a:spcBef>
                        <a:buNone/>
                      </a:pPr>
                      <a:endParaRPr lang="zh-CN" altLang="en-US" sz="900">
                        <a:solidFill>
                          <a:srgbClr val="000000"/>
                        </a:solidFill>
                        <a:sym typeface="Arial" panose="020B0604020202020204" pitchFamily="34" charset="0"/>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spcBef>
                          <a:spcPts val="400"/>
                        </a:spcBef>
                        <a:buNone/>
                      </a:pP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r>
              <a:tr h="215900">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spcBef>
                          <a:spcPts val="400"/>
                        </a:spcBef>
                        <a:buNone/>
                      </a:pPr>
                      <a:r>
                        <a:rPr lang="zh-CN" altLang="en-US" sz="900" dirty="0">
                          <a:solidFill>
                            <a:srgbClr val="000000"/>
                          </a:solidFill>
                        </a:rPr>
                        <a:t>1.5</a:t>
                      </a:r>
                      <a:endParaRPr lang="zh-CN" altLang="en-US" sz="900" dirty="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spcBef>
                          <a:spcPts val="400"/>
                        </a:spcBef>
                        <a:buNone/>
                      </a:pPr>
                      <a:r>
                        <a:rPr lang="zh-CN" altLang="en-US" sz="900" dirty="0">
                          <a:solidFill>
                            <a:srgbClr val="000000"/>
                          </a:solidFill>
                        </a:rPr>
                        <a:t>自由弹跳</a:t>
                      </a:r>
                      <a:endParaRPr lang="zh-CN" altLang="en-US" sz="900" dirty="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spcBef>
                          <a:spcPts val="400"/>
                        </a:spcBef>
                        <a:buNone/>
                      </a:pPr>
                      <a:r>
                        <a:rPr lang="zh-CN" altLang="en-US" sz="900" dirty="0">
                          <a:solidFill>
                            <a:srgbClr val="000000"/>
                          </a:solidFill>
                        </a:rPr>
                        <a:t>165</a:t>
                      </a:r>
                      <a:endParaRPr lang="zh-CN" altLang="en-US" sz="900" dirty="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spcBef>
                          <a:spcPts val="400"/>
                        </a:spcBef>
                        <a:buNone/>
                      </a:pP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spcBef>
                          <a:spcPts val="400"/>
                        </a:spcBef>
                        <a:buNone/>
                      </a:pPr>
                      <a:endParaRPr lang="zh-CN" altLang="en-US" sz="900">
                        <a:solidFill>
                          <a:srgbClr val="000000"/>
                        </a:solidFill>
                        <a:sym typeface="Arial" panose="020B0604020202020204" pitchFamily="34" charset="0"/>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spcBef>
                          <a:spcPts val="400"/>
                        </a:spcBef>
                        <a:buNone/>
                      </a:pP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r>
              <a:tr h="215900">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spcBef>
                          <a:spcPts val="400"/>
                        </a:spcBef>
                        <a:buNone/>
                      </a:pPr>
                      <a:r>
                        <a:rPr lang="zh-CN" altLang="en-US" sz="900" dirty="0">
                          <a:solidFill>
                            <a:srgbClr val="000000"/>
                          </a:solidFill>
                        </a:rPr>
                        <a:t>1.6</a:t>
                      </a:r>
                      <a:endParaRPr lang="zh-CN" altLang="en-US" sz="900" dirty="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spcBef>
                          <a:spcPts val="400"/>
                        </a:spcBef>
                        <a:buNone/>
                      </a:pPr>
                      <a:r>
                        <a:rPr lang="zh-CN" altLang="en-US" sz="900">
                          <a:solidFill>
                            <a:srgbClr val="000000"/>
                          </a:solidFill>
                        </a:rPr>
                        <a:t>休息平台、通道</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spcBef>
                          <a:spcPts val="400"/>
                        </a:spcBef>
                        <a:buNone/>
                      </a:pPr>
                      <a:r>
                        <a:rPr lang="zh-CN" altLang="en-US" sz="900" dirty="0">
                          <a:solidFill>
                            <a:srgbClr val="000000"/>
                          </a:solidFill>
                        </a:rPr>
                        <a:t>180</a:t>
                      </a:r>
                      <a:endParaRPr lang="zh-CN" altLang="en-US" sz="900" dirty="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spcBef>
                          <a:spcPts val="400"/>
                        </a:spcBef>
                        <a:buNone/>
                      </a:pP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spcBef>
                          <a:spcPts val="400"/>
                        </a:spcBef>
                        <a:buNone/>
                      </a:pPr>
                      <a:endParaRPr lang="zh-CN" altLang="en-US" sz="900">
                        <a:solidFill>
                          <a:srgbClr val="000000"/>
                        </a:solidFill>
                        <a:sym typeface="Arial" panose="020B0604020202020204" pitchFamily="34" charset="0"/>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spcBef>
                          <a:spcPts val="400"/>
                        </a:spcBef>
                        <a:buNone/>
                      </a:pP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r>
              <a:tr h="215900">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spcBef>
                          <a:spcPts val="400"/>
                        </a:spcBef>
                        <a:buNone/>
                      </a:pPr>
                      <a:r>
                        <a:rPr lang="zh-CN" altLang="en-US" sz="900" dirty="0">
                          <a:solidFill>
                            <a:srgbClr val="000000"/>
                          </a:solidFill>
                        </a:rPr>
                        <a:t>二</a:t>
                      </a:r>
                      <a:endParaRPr lang="zh-CN" altLang="en-US" sz="900" dirty="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spcBef>
                          <a:spcPts val="400"/>
                        </a:spcBef>
                        <a:buNone/>
                      </a:pPr>
                      <a:r>
                        <a:rPr lang="zh-CN" altLang="en-US" sz="900">
                          <a:solidFill>
                            <a:srgbClr val="000000"/>
                          </a:solidFill>
                        </a:rPr>
                        <a:t>附属等待区（床外）</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spcBef>
                          <a:spcPts val="400"/>
                        </a:spcBef>
                        <a:buNone/>
                      </a:pPr>
                      <a:r>
                        <a:rPr lang="zh-CN" altLang="en-US" sz="900" dirty="0">
                          <a:solidFill>
                            <a:srgbClr val="000000"/>
                          </a:solidFill>
                        </a:rPr>
                        <a:t>50</a:t>
                      </a:r>
                      <a:endParaRPr lang="zh-CN" altLang="en-US" sz="900" dirty="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spcBef>
                          <a:spcPts val="400"/>
                        </a:spcBef>
                        <a:buNone/>
                      </a:pP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spcBef>
                          <a:spcPts val="400"/>
                        </a:spcBef>
                        <a:buNone/>
                      </a:pPr>
                      <a:endParaRPr lang="zh-CN" altLang="en-US" sz="900">
                        <a:solidFill>
                          <a:srgbClr val="000000"/>
                        </a:solidFill>
                        <a:sym typeface="Arial" panose="020B0604020202020204" pitchFamily="34" charset="0"/>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spcBef>
                          <a:spcPts val="400"/>
                        </a:spcBef>
                        <a:buNone/>
                      </a:pP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r>
              <a:tr h="215900">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spcBef>
                          <a:spcPts val="400"/>
                        </a:spcBef>
                        <a:buNone/>
                      </a:pPr>
                      <a:endParaRPr lang="zh-CN" altLang="en-US" sz="900" dirty="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spcBef>
                          <a:spcPts val="400"/>
                        </a:spcBef>
                        <a:buNone/>
                      </a:pP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spcBef>
                          <a:spcPts val="400"/>
                        </a:spcBef>
                        <a:buNone/>
                      </a:pPr>
                      <a:endParaRPr lang="zh-CN" altLang="en-US" sz="900" dirty="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spcBef>
                          <a:spcPts val="400"/>
                        </a:spcBef>
                        <a:buNone/>
                      </a:pP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spcBef>
                          <a:spcPts val="400"/>
                        </a:spcBef>
                        <a:buNone/>
                      </a:pPr>
                      <a:endParaRPr lang="zh-CN" altLang="en-US" sz="900">
                        <a:solidFill>
                          <a:srgbClr val="000000"/>
                        </a:solidFill>
                        <a:sym typeface="Arial" panose="020B0604020202020204" pitchFamily="34" charset="0"/>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spcBef>
                          <a:spcPts val="400"/>
                        </a:spcBef>
                        <a:buNone/>
                      </a:pP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r>
              <a:tr h="215900">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spcBef>
                          <a:spcPts val="400"/>
                        </a:spcBef>
                        <a:buNone/>
                      </a:pP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spcBef>
                          <a:spcPts val="400"/>
                        </a:spcBef>
                        <a:buNone/>
                      </a:pP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spcBef>
                          <a:spcPts val="400"/>
                        </a:spcBef>
                        <a:buNone/>
                      </a:pP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spcBef>
                          <a:spcPts val="400"/>
                        </a:spcBef>
                        <a:buNone/>
                      </a:pP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spcBef>
                          <a:spcPts val="400"/>
                        </a:spcBef>
                        <a:buNone/>
                      </a:pPr>
                      <a:endParaRPr lang="zh-CN" altLang="en-US" sz="900">
                        <a:solidFill>
                          <a:srgbClr val="000000"/>
                        </a:solidFill>
                        <a:sym typeface="Arial" panose="020B0604020202020204" pitchFamily="34" charset="0"/>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spcBef>
                          <a:spcPts val="400"/>
                        </a:spcBef>
                        <a:buNone/>
                      </a:pP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r>
            </a:tbl>
          </a:graphicData>
        </a:graphic>
      </p:graphicFrame>
    </p:spTree>
  </p:cSld>
  <p:clrMapOvr>
    <a:masterClrMapping/>
  </p:clrMapOvr>
  <p:transition>
    <p:push dir="r"/>
  </p:transition>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0">
          <a:blip r:embed="rId1"/>
        </a:blipFill>
        <a:effectLst/>
      </p:bgPr>
    </p:bg>
    <p:spTree>
      <p:nvGrpSpPr>
        <p:cNvPr id="1" name=""/>
        <p:cNvGrpSpPr/>
        <p:nvPr/>
      </p:nvGrpSpPr>
      <p:grpSpPr/>
      <p:sp>
        <p:nvSpPr>
          <p:cNvPr id="15362" name="图片 66"/>
          <p:cNvSpPr>
            <a:spLocks noChangeAspect="1"/>
          </p:cNvSpPr>
          <p:nvPr/>
        </p:nvSpPr>
        <p:spPr>
          <a:xfrm>
            <a:off x="-19050" y="0"/>
            <a:ext cx="12211050" cy="6858000"/>
          </a:xfrm>
          <a:prstGeom prst="rect">
            <a:avLst/>
          </a:prstGeom>
          <a:noFill/>
          <a:ln w="9525">
            <a:noFill/>
          </a:ln>
        </p:spPr>
        <p:txBody>
          <a:bodyPr/>
          <a:p>
            <a:endParaRPr lang="zh-CN" altLang="en-US"/>
          </a:p>
        </p:txBody>
      </p:sp>
      <p:sp>
        <p:nvSpPr>
          <p:cNvPr id="15363" name="任意多边形 55"/>
          <p:cNvSpPr/>
          <p:nvPr/>
        </p:nvSpPr>
        <p:spPr>
          <a:xfrm rot="2700000">
            <a:off x="4300538" y="3062288"/>
            <a:ext cx="660400" cy="717550"/>
          </a:xfrm>
          <a:custGeom>
            <a:avLst/>
            <a:gdLst>
              <a:gd name="txL" fmla="*/ 0 w 660846"/>
              <a:gd name="txT" fmla="*/ 0 h 717781"/>
              <a:gd name="txR" fmla="*/ 660846 w 660846"/>
              <a:gd name="txB" fmla="*/ 717781 h 717781"/>
            </a:gdLst>
            <a:ahLst/>
            <a:cxnLst>
              <a:cxn ang="0">
                <a:pos x="0" y="1"/>
              </a:cxn>
              <a:cxn ang="0">
                <a:pos x="660846" y="0"/>
              </a:cxn>
              <a:cxn ang="0">
                <a:pos x="660846" y="717781"/>
              </a:cxn>
              <a:cxn ang="0">
                <a:pos x="0" y="717781"/>
              </a:cxn>
              <a:cxn ang="0">
                <a:pos x="0" y="1"/>
              </a:cxn>
            </a:cxnLst>
            <a:rect l="txL" t="txT" r="txR" b="txB"/>
            <a:pathLst>
              <a:path w="660846" h="717781">
                <a:moveTo>
                  <a:pt x="0" y="1"/>
                </a:moveTo>
                <a:lnTo>
                  <a:pt x="660846" y="0"/>
                </a:lnTo>
                <a:lnTo>
                  <a:pt x="660846" y="717781"/>
                </a:lnTo>
                <a:lnTo>
                  <a:pt x="0" y="717781"/>
                </a:lnTo>
                <a:lnTo>
                  <a:pt x="0" y="1"/>
                </a:lnTo>
                <a:close/>
              </a:path>
            </a:pathLst>
          </a:custGeom>
          <a:solidFill>
            <a:srgbClr val="00B0F0"/>
          </a:solidFill>
          <a:ln w="9525">
            <a:noFill/>
          </a:ln>
        </p:spPr>
        <p:txBody>
          <a:bodyPr anchor="ctr"/>
          <a:p>
            <a:pPr algn="ctr"/>
            <a:endParaRPr lang="zh-CN" altLang="en-US" dirty="0">
              <a:solidFill>
                <a:srgbClr val="FFFFFF"/>
              </a:solidFill>
              <a:latin typeface="Calibri" panose="020F0502020204030204" pitchFamily="2" charset="0"/>
            </a:endParaRPr>
          </a:p>
        </p:txBody>
      </p:sp>
      <p:sp>
        <p:nvSpPr>
          <p:cNvPr id="15364" name="任意多边形 54"/>
          <p:cNvSpPr/>
          <p:nvPr/>
        </p:nvSpPr>
        <p:spPr>
          <a:xfrm rot="2700000">
            <a:off x="4832350" y="1754188"/>
            <a:ext cx="3143250" cy="3255962"/>
          </a:xfrm>
          <a:custGeom>
            <a:avLst/>
            <a:gdLst>
              <a:gd name="txL" fmla="*/ 0 w 3141848"/>
              <a:gd name="txT" fmla="*/ 0 h 3255718"/>
              <a:gd name="txR" fmla="*/ 3141848 w 3141848"/>
              <a:gd name="txB" fmla="*/ 3255718 h 3255718"/>
            </a:gdLst>
            <a:ahLst/>
            <a:cxnLst>
              <a:cxn ang="0">
                <a:pos x="0" y="0"/>
              </a:cxn>
              <a:cxn ang="0">
                <a:pos x="3141848" y="0"/>
              </a:cxn>
              <a:cxn ang="0">
                <a:pos x="3141848" y="3255718"/>
              </a:cxn>
              <a:cxn ang="0">
                <a:pos x="660846" y="3255718"/>
              </a:cxn>
              <a:cxn ang="0">
                <a:pos x="660846" y="2537936"/>
              </a:cxn>
              <a:cxn ang="0">
                <a:pos x="0" y="2537938"/>
              </a:cxn>
              <a:cxn ang="0">
                <a:pos x="0" y="0"/>
              </a:cxn>
            </a:cxnLst>
            <a:rect l="txL" t="txT" r="txR" b="txB"/>
            <a:pathLst>
              <a:path w="3141848" h="3255718">
                <a:moveTo>
                  <a:pt x="0" y="0"/>
                </a:moveTo>
                <a:lnTo>
                  <a:pt x="3141848" y="0"/>
                </a:lnTo>
                <a:lnTo>
                  <a:pt x="3141848" y="3255718"/>
                </a:lnTo>
                <a:lnTo>
                  <a:pt x="660846" y="3255718"/>
                </a:lnTo>
                <a:lnTo>
                  <a:pt x="660846" y="2537937"/>
                </a:lnTo>
                <a:lnTo>
                  <a:pt x="0" y="2537938"/>
                </a:lnTo>
                <a:lnTo>
                  <a:pt x="0" y="0"/>
                </a:lnTo>
                <a:close/>
              </a:path>
            </a:pathLst>
          </a:custGeom>
          <a:solidFill>
            <a:srgbClr val="00B0F0">
              <a:alpha val="64000"/>
            </a:srgbClr>
          </a:solidFill>
          <a:ln w="9525">
            <a:noFill/>
          </a:ln>
        </p:spPr>
        <p:txBody>
          <a:bodyPr anchor="ctr"/>
          <a:p>
            <a:pPr algn="ctr"/>
            <a:endParaRPr lang="zh-CN" altLang="en-US" dirty="0">
              <a:solidFill>
                <a:srgbClr val="FFFFFF"/>
              </a:solidFill>
              <a:latin typeface="Calibri" panose="020F0502020204030204" pitchFamily="2" charset="0"/>
            </a:endParaRPr>
          </a:p>
        </p:txBody>
      </p:sp>
      <p:sp>
        <p:nvSpPr>
          <p:cNvPr id="15365" name="任意多边形 53"/>
          <p:cNvSpPr/>
          <p:nvPr/>
        </p:nvSpPr>
        <p:spPr>
          <a:xfrm rot="2700000">
            <a:off x="3048000" y="2543175"/>
            <a:ext cx="1714500" cy="1714500"/>
          </a:xfrm>
          <a:custGeom>
            <a:avLst/>
            <a:gdLst>
              <a:gd name="txL" fmla="*/ 0 w 1714500"/>
              <a:gd name="txT" fmla="*/ 0 h 1714500"/>
              <a:gd name="txR" fmla="*/ 1714500 w 1714500"/>
              <a:gd name="txB" fmla="*/ 1714500 h 1714500"/>
            </a:gdLst>
            <a:ahLst/>
            <a:cxnLst>
              <a:cxn ang="0">
                <a:pos x="0" y="0"/>
              </a:cxn>
              <a:cxn ang="0">
                <a:pos x="1053654" y="0"/>
              </a:cxn>
              <a:cxn ang="0">
                <a:pos x="1053654" y="717780"/>
              </a:cxn>
              <a:cxn ang="0">
                <a:pos x="1714500" y="717780"/>
              </a:cxn>
              <a:cxn ang="0">
                <a:pos x="1714500" y="1714500"/>
              </a:cxn>
              <a:cxn ang="0">
                <a:pos x="0" y="1714499"/>
              </a:cxn>
              <a:cxn ang="0">
                <a:pos x="0" y="0"/>
              </a:cxn>
            </a:cxnLst>
            <a:rect l="txL" t="txT" r="txR" b="txB"/>
            <a:pathLst>
              <a:path w="1714500" h="1714500">
                <a:moveTo>
                  <a:pt x="0" y="0"/>
                </a:moveTo>
                <a:lnTo>
                  <a:pt x="1053654" y="0"/>
                </a:lnTo>
                <a:lnTo>
                  <a:pt x="1053654" y="717780"/>
                </a:lnTo>
                <a:lnTo>
                  <a:pt x="1714500" y="717780"/>
                </a:lnTo>
                <a:lnTo>
                  <a:pt x="1714500" y="1714500"/>
                </a:lnTo>
                <a:lnTo>
                  <a:pt x="0" y="1714499"/>
                </a:lnTo>
                <a:lnTo>
                  <a:pt x="0" y="0"/>
                </a:lnTo>
                <a:close/>
              </a:path>
            </a:pathLst>
          </a:custGeom>
          <a:solidFill>
            <a:srgbClr val="00B0F0">
              <a:alpha val="64000"/>
            </a:srgbClr>
          </a:solidFill>
          <a:ln w="9525">
            <a:noFill/>
          </a:ln>
        </p:spPr>
        <p:txBody>
          <a:bodyPr anchor="ctr"/>
          <a:p>
            <a:pPr algn="ctr"/>
            <a:endParaRPr lang="zh-CN" altLang="en-US" dirty="0">
              <a:solidFill>
                <a:srgbClr val="FFFFFF"/>
              </a:solidFill>
              <a:latin typeface="Calibri" panose="020F0502020204030204" pitchFamily="2" charset="0"/>
            </a:endParaRPr>
          </a:p>
        </p:txBody>
      </p:sp>
      <p:sp>
        <p:nvSpPr>
          <p:cNvPr id="15366" name="文本框 33"/>
          <p:cNvSpPr txBox="1"/>
          <p:nvPr/>
        </p:nvSpPr>
        <p:spPr>
          <a:xfrm>
            <a:off x="3554413" y="3148013"/>
            <a:ext cx="701675" cy="579437"/>
          </a:xfrm>
          <a:prstGeom prst="rect">
            <a:avLst/>
          </a:prstGeom>
          <a:noFill/>
          <a:ln w="9525">
            <a:noFill/>
          </a:ln>
        </p:spPr>
        <p:txBody>
          <a:bodyPr>
            <a:spAutoFit/>
          </a:bodyPr>
          <a:p>
            <a:pPr algn="ctr"/>
            <a:r>
              <a:rPr lang="en-US" altLang="zh-CN" sz="3200" dirty="0">
                <a:solidFill>
                  <a:schemeClr val="bg1"/>
                </a:solidFill>
                <a:latin typeface="方正正准黑简体"/>
                <a:ea typeface="方正正准黑简体"/>
              </a:rPr>
              <a:t>3</a:t>
            </a:r>
            <a:endParaRPr lang="en-US" altLang="zh-CN" sz="3200" dirty="0">
              <a:solidFill>
                <a:schemeClr val="bg1"/>
              </a:solidFill>
              <a:latin typeface="方正正准黑简体"/>
              <a:ea typeface="方正正准黑简体"/>
            </a:endParaRPr>
          </a:p>
        </p:txBody>
      </p:sp>
      <p:grpSp>
        <p:nvGrpSpPr>
          <p:cNvPr id="15367" name="组合 45"/>
          <p:cNvGrpSpPr/>
          <p:nvPr/>
        </p:nvGrpSpPr>
        <p:grpSpPr>
          <a:xfrm>
            <a:off x="9618663" y="0"/>
            <a:ext cx="804862" cy="2490788"/>
            <a:chOff x="0" y="0"/>
            <a:chExt cx="804359" cy="2490348"/>
          </a:xfrm>
        </p:grpSpPr>
        <p:sp>
          <p:nvSpPr>
            <p:cNvPr id="15368" name="任意多边形 32"/>
            <p:cNvSpPr/>
            <p:nvPr/>
          </p:nvSpPr>
          <p:spPr>
            <a:xfrm>
              <a:off x="91995" y="0"/>
              <a:ext cx="620369" cy="2490348"/>
            </a:xfrm>
            <a:custGeom>
              <a:avLst/>
              <a:gdLst>
                <a:gd name="txL" fmla="*/ 0 w 620369"/>
                <a:gd name="txT" fmla="*/ 0 h 2490348"/>
                <a:gd name="txR" fmla="*/ 620369 w 620369"/>
                <a:gd name="txB" fmla="*/ 2490348 h 2490348"/>
              </a:gdLst>
              <a:ahLst/>
              <a:cxnLst>
                <a:cxn ang="0">
                  <a:pos x="2127" y="2486864"/>
                </a:cxn>
                <a:cxn ang="0">
                  <a:pos x="2127" y="2490348"/>
                </a:cxn>
                <a:cxn ang="0">
                  <a:pos x="0" y="2490348"/>
                </a:cxn>
                <a:cxn ang="0">
                  <a:pos x="0" y="0"/>
                </a:cxn>
                <a:cxn ang="0">
                  <a:pos x="620369" y="0"/>
                </a:cxn>
                <a:cxn ang="0">
                  <a:pos x="620369" y="1423545"/>
                </a:cxn>
                <a:cxn ang="0">
                  <a:pos x="620369" y="1649413"/>
                </a:cxn>
                <a:cxn ang="0">
                  <a:pos x="620369" y="2490348"/>
                </a:cxn>
                <a:cxn ang="0">
                  <a:pos x="310185" y="1982401"/>
                </a:cxn>
                <a:cxn ang="0">
                  <a:pos x="2127" y="2486864"/>
                </a:cxn>
                <a:cxn ang="0">
                  <a:pos x="2127" y="1649413"/>
                </a:cxn>
                <a:cxn ang="0">
                  <a:pos x="0" y="1649413"/>
                </a:cxn>
              </a:cxnLst>
              <a:rect l="txL" t="txT" r="txR" b="txB"/>
              <a:pathLst>
                <a:path w="620369" h="2490348">
                  <a:moveTo>
                    <a:pt x="2127" y="2486865"/>
                  </a:moveTo>
                  <a:lnTo>
                    <a:pt x="2127" y="2490348"/>
                  </a:lnTo>
                  <a:lnTo>
                    <a:pt x="0" y="2490348"/>
                  </a:lnTo>
                  <a:close/>
                  <a:moveTo>
                    <a:pt x="0" y="0"/>
                  </a:moveTo>
                  <a:lnTo>
                    <a:pt x="620369" y="0"/>
                  </a:lnTo>
                  <a:lnTo>
                    <a:pt x="620369" y="1423545"/>
                  </a:lnTo>
                  <a:lnTo>
                    <a:pt x="620369" y="1649413"/>
                  </a:lnTo>
                  <a:lnTo>
                    <a:pt x="620369" y="2490348"/>
                  </a:lnTo>
                  <a:lnTo>
                    <a:pt x="310185" y="1982401"/>
                  </a:lnTo>
                  <a:lnTo>
                    <a:pt x="2127" y="2486865"/>
                  </a:lnTo>
                  <a:lnTo>
                    <a:pt x="2127" y="1649413"/>
                  </a:lnTo>
                  <a:lnTo>
                    <a:pt x="0" y="1649413"/>
                  </a:lnTo>
                  <a:close/>
                </a:path>
              </a:pathLst>
            </a:custGeom>
            <a:solidFill>
              <a:srgbClr val="00B0F0"/>
            </a:solidFill>
            <a:ln w="9525">
              <a:noFill/>
            </a:ln>
          </p:spPr>
          <p:txBody>
            <a:bodyPr anchor="ctr"/>
            <a:p>
              <a:pPr algn="ctr"/>
              <a:endParaRPr lang="zh-CN" altLang="en-US" dirty="0">
                <a:solidFill>
                  <a:srgbClr val="FFFFFF"/>
                </a:solidFill>
                <a:latin typeface="Calibri" panose="020F0502020204030204" pitchFamily="2" charset="0"/>
              </a:endParaRPr>
            </a:p>
          </p:txBody>
        </p:sp>
        <p:sp>
          <p:nvSpPr>
            <p:cNvPr id="15369" name="文本框 34"/>
            <p:cNvSpPr txBox="1"/>
            <p:nvPr/>
          </p:nvSpPr>
          <p:spPr>
            <a:xfrm>
              <a:off x="0" y="1438021"/>
              <a:ext cx="804359" cy="641237"/>
            </a:xfrm>
            <a:prstGeom prst="rect">
              <a:avLst/>
            </a:prstGeom>
            <a:noFill/>
            <a:ln w="9525">
              <a:noFill/>
            </a:ln>
          </p:spPr>
          <p:txBody>
            <a:bodyPr>
              <a:spAutoFit/>
            </a:bodyPr>
            <a:p>
              <a:pPr algn="ctr"/>
              <a:r>
                <a:rPr lang="en-US" altLang="zh-CN" sz="3600" dirty="0">
                  <a:solidFill>
                    <a:schemeClr val="bg1"/>
                  </a:solidFill>
                  <a:latin typeface="方正正准黑简体"/>
                  <a:ea typeface="方正正准黑简体"/>
                </a:rPr>
                <a:t>03</a:t>
              </a:r>
              <a:endParaRPr lang="zh-CN" altLang="en-US" sz="3600" dirty="0">
                <a:solidFill>
                  <a:schemeClr val="bg1"/>
                </a:solidFill>
                <a:latin typeface="方正正准黑简体"/>
                <a:ea typeface="方正正准黑简体"/>
              </a:endParaRPr>
            </a:p>
          </p:txBody>
        </p:sp>
      </p:grpSp>
      <p:grpSp>
        <p:nvGrpSpPr>
          <p:cNvPr id="15370" name="组合 48"/>
          <p:cNvGrpSpPr/>
          <p:nvPr/>
        </p:nvGrpSpPr>
        <p:grpSpPr>
          <a:xfrm>
            <a:off x="7743825" y="0"/>
            <a:ext cx="803275" cy="1649413"/>
            <a:chOff x="0" y="0"/>
            <a:chExt cx="804359" cy="1649415"/>
          </a:xfrm>
        </p:grpSpPr>
        <p:sp>
          <p:nvSpPr>
            <p:cNvPr id="15371" name="任意多边形 42"/>
            <p:cNvSpPr/>
            <p:nvPr/>
          </p:nvSpPr>
          <p:spPr>
            <a:xfrm>
              <a:off x="91996" y="0"/>
              <a:ext cx="620369" cy="1649415"/>
            </a:xfrm>
            <a:custGeom>
              <a:avLst/>
              <a:gdLst>
                <a:gd name="txL" fmla="*/ 0 w 620369"/>
                <a:gd name="txT" fmla="*/ 0 h 1649415"/>
                <a:gd name="txR" fmla="*/ 620369 w 620369"/>
                <a:gd name="txB" fmla="*/ 1649415 h 1649415"/>
              </a:gdLst>
              <a:ahLst/>
              <a:cxnLst>
                <a:cxn ang="0">
                  <a:pos x="2127" y="1645932"/>
                </a:cxn>
                <a:cxn ang="0">
                  <a:pos x="2127" y="1649415"/>
                </a:cxn>
                <a:cxn ang="0">
                  <a:pos x="0" y="1649415"/>
                </a:cxn>
                <a:cxn ang="0">
                  <a:pos x="0" y="0"/>
                </a:cxn>
                <a:cxn ang="0">
                  <a:pos x="620369" y="0"/>
                </a:cxn>
                <a:cxn ang="0">
                  <a:pos x="620369" y="286127"/>
                </a:cxn>
                <a:cxn ang="0">
                  <a:pos x="620369" y="533403"/>
                </a:cxn>
                <a:cxn ang="0">
                  <a:pos x="620369" y="582612"/>
                </a:cxn>
                <a:cxn ang="0">
                  <a:pos x="620369" y="819529"/>
                </a:cxn>
                <a:cxn ang="0">
                  <a:pos x="620369" y="1649415"/>
                </a:cxn>
                <a:cxn ang="0">
                  <a:pos x="310185" y="1141468"/>
                </a:cxn>
                <a:cxn ang="0">
                  <a:pos x="2127" y="1645932"/>
                </a:cxn>
                <a:cxn ang="0">
                  <a:pos x="2127" y="819529"/>
                </a:cxn>
                <a:cxn ang="0">
                  <a:pos x="0" y="819529"/>
                </a:cxn>
                <a:cxn ang="0">
                  <a:pos x="0" y="533403"/>
                </a:cxn>
                <a:cxn ang="0">
                  <a:pos x="0" y="286127"/>
                </a:cxn>
              </a:cxnLst>
              <a:rect l="txL" t="txT" r="txR" b="txB"/>
              <a:pathLst>
                <a:path w="620369" h="1649415">
                  <a:moveTo>
                    <a:pt x="2127" y="1645932"/>
                  </a:moveTo>
                  <a:lnTo>
                    <a:pt x="2127" y="1649415"/>
                  </a:lnTo>
                  <a:lnTo>
                    <a:pt x="0" y="1649415"/>
                  </a:lnTo>
                  <a:close/>
                  <a:moveTo>
                    <a:pt x="0" y="0"/>
                  </a:moveTo>
                  <a:lnTo>
                    <a:pt x="620369" y="0"/>
                  </a:lnTo>
                  <a:lnTo>
                    <a:pt x="620369" y="286127"/>
                  </a:lnTo>
                  <a:lnTo>
                    <a:pt x="620369" y="533403"/>
                  </a:lnTo>
                  <a:lnTo>
                    <a:pt x="620369" y="582612"/>
                  </a:lnTo>
                  <a:lnTo>
                    <a:pt x="620369" y="819529"/>
                  </a:lnTo>
                  <a:lnTo>
                    <a:pt x="620369" y="1649415"/>
                  </a:lnTo>
                  <a:lnTo>
                    <a:pt x="310185" y="1141468"/>
                  </a:lnTo>
                  <a:lnTo>
                    <a:pt x="2127" y="1645932"/>
                  </a:lnTo>
                  <a:lnTo>
                    <a:pt x="2127" y="819529"/>
                  </a:lnTo>
                  <a:lnTo>
                    <a:pt x="0" y="819529"/>
                  </a:lnTo>
                  <a:lnTo>
                    <a:pt x="0" y="533403"/>
                  </a:lnTo>
                  <a:lnTo>
                    <a:pt x="0" y="286127"/>
                  </a:lnTo>
                  <a:close/>
                </a:path>
              </a:pathLst>
            </a:custGeom>
            <a:solidFill>
              <a:schemeClr val="bg1"/>
            </a:solidFill>
            <a:ln w="9525">
              <a:noFill/>
            </a:ln>
          </p:spPr>
          <p:txBody>
            <a:bodyPr anchor="ctr"/>
            <a:p>
              <a:pPr algn="ctr"/>
              <a:endParaRPr lang="zh-CN" altLang="en-US" dirty="0">
                <a:solidFill>
                  <a:srgbClr val="FFFFFF"/>
                </a:solidFill>
                <a:latin typeface="Calibri" panose="020F0502020204030204" pitchFamily="2" charset="0"/>
              </a:endParaRPr>
            </a:p>
          </p:txBody>
        </p:sp>
        <p:sp>
          <p:nvSpPr>
            <p:cNvPr id="15372" name="文本框 35"/>
            <p:cNvSpPr txBox="1"/>
            <p:nvPr/>
          </p:nvSpPr>
          <p:spPr>
            <a:xfrm>
              <a:off x="0" y="598488"/>
              <a:ext cx="804359" cy="641351"/>
            </a:xfrm>
            <a:prstGeom prst="rect">
              <a:avLst/>
            </a:prstGeom>
            <a:noFill/>
            <a:ln w="9525">
              <a:noFill/>
            </a:ln>
          </p:spPr>
          <p:txBody>
            <a:bodyPr>
              <a:spAutoFit/>
            </a:bodyPr>
            <a:p>
              <a:pPr algn="ctr"/>
              <a:r>
                <a:rPr lang="en-US" altLang="zh-CN" sz="3600" dirty="0">
                  <a:effectLst>
                    <a:outerShdw blurRad="38100" dist="38100" dir="2700000">
                      <a:srgbClr val="FFFFFF"/>
                    </a:outerShdw>
                  </a:effectLst>
                  <a:latin typeface="方正正准黑简体"/>
                  <a:ea typeface="方正正准黑简体"/>
                </a:rPr>
                <a:t>01</a:t>
              </a:r>
              <a:endParaRPr lang="zh-CN" altLang="en-US" sz="3600" dirty="0">
                <a:effectLst>
                  <a:outerShdw blurRad="38100" dist="38100" dir="2700000">
                    <a:srgbClr val="FFFFFF"/>
                  </a:outerShdw>
                </a:effectLst>
                <a:latin typeface="方正正准黑简体"/>
                <a:ea typeface="方正正准黑简体"/>
              </a:endParaRPr>
            </a:p>
          </p:txBody>
        </p:sp>
      </p:grpSp>
      <p:grpSp>
        <p:nvGrpSpPr>
          <p:cNvPr id="15373" name="组合 47"/>
          <p:cNvGrpSpPr/>
          <p:nvPr/>
        </p:nvGrpSpPr>
        <p:grpSpPr>
          <a:xfrm>
            <a:off x="8696325" y="0"/>
            <a:ext cx="803275" cy="1649413"/>
            <a:chOff x="0" y="0"/>
            <a:chExt cx="804359" cy="1649415"/>
          </a:xfrm>
        </p:grpSpPr>
        <p:sp>
          <p:nvSpPr>
            <p:cNvPr id="15374" name="任意多边形 43"/>
            <p:cNvSpPr/>
            <p:nvPr/>
          </p:nvSpPr>
          <p:spPr>
            <a:xfrm>
              <a:off x="91996" y="0"/>
              <a:ext cx="620369" cy="1649415"/>
            </a:xfrm>
            <a:custGeom>
              <a:avLst/>
              <a:gdLst>
                <a:gd name="txL" fmla="*/ 0 w 620369"/>
                <a:gd name="txT" fmla="*/ 0 h 1649415"/>
                <a:gd name="txR" fmla="*/ 620369 w 620369"/>
                <a:gd name="txB" fmla="*/ 1649415 h 1649415"/>
              </a:gdLst>
              <a:ahLst/>
              <a:cxnLst>
                <a:cxn ang="0">
                  <a:pos x="2127" y="1645932"/>
                </a:cxn>
                <a:cxn ang="0">
                  <a:pos x="2127" y="1649415"/>
                </a:cxn>
                <a:cxn ang="0">
                  <a:pos x="0" y="1649415"/>
                </a:cxn>
                <a:cxn ang="0">
                  <a:pos x="0" y="0"/>
                </a:cxn>
                <a:cxn ang="0">
                  <a:pos x="620369" y="0"/>
                </a:cxn>
                <a:cxn ang="0">
                  <a:pos x="620369" y="286127"/>
                </a:cxn>
                <a:cxn ang="0">
                  <a:pos x="620369" y="533403"/>
                </a:cxn>
                <a:cxn ang="0">
                  <a:pos x="620369" y="582612"/>
                </a:cxn>
                <a:cxn ang="0">
                  <a:pos x="620369" y="819529"/>
                </a:cxn>
                <a:cxn ang="0">
                  <a:pos x="620369" y="1649415"/>
                </a:cxn>
                <a:cxn ang="0">
                  <a:pos x="310185" y="1141468"/>
                </a:cxn>
                <a:cxn ang="0">
                  <a:pos x="2127" y="1645932"/>
                </a:cxn>
                <a:cxn ang="0">
                  <a:pos x="2127" y="819529"/>
                </a:cxn>
                <a:cxn ang="0">
                  <a:pos x="0" y="819529"/>
                </a:cxn>
                <a:cxn ang="0">
                  <a:pos x="0" y="533403"/>
                </a:cxn>
                <a:cxn ang="0">
                  <a:pos x="0" y="286127"/>
                </a:cxn>
              </a:cxnLst>
              <a:rect l="txL" t="txT" r="txR" b="txB"/>
              <a:pathLst>
                <a:path w="620369" h="1649415">
                  <a:moveTo>
                    <a:pt x="2127" y="1645932"/>
                  </a:moveTo>
                  <a:lnTo>
                    <a:pt x="2127" y="1649415"/>
                  </a:lnTo>
                  <a:lnTo>
                    <a:pt x="0" y="1649415"/>
                  </a:lnTo>
                  <a:close/>
                  <a:moveTo>
                    <a:pt x="0" y="0"/>
                  </a:moveTo>
                  <a:lnTo>
                    <a:pt x="620369" y="0"/>
                  </a:lnTo>
                  <a:lnTo>
                    <a:pt x="620369" y="286127"/>
                  </a:lnTo>
                  <a:lnTo>
                    <a:pt x="620369" y="533403"/>
                  </a:lnTo>
                  <a:lnTo>
                    <a:pt x="620369" y="582612"/>
                  </a:lnTo>
                  <a:lnTo>
                    <a:pt x="620369" y="819529"/>
                  </a:lnTo>
                  <a:lnTo>
                    <a:pt x="620369" y="1649415"/>
                  </a:lnTo>
                  <a:lnTo>
                    <a:pt x="310185" y="1141468"/>
                  </a:lnTo>
                  <a:lnTo>
                    <a:pt x="2127" y="1645932"/>
                  </a:lnTo>
                  <a:lnTo>
                    <a:pt x="2127" y="819529"/>
                  </a:lnTo>
                  <a:lnTo>
                    <a:pt x="0" y="819529"/>
                  </a:lnTo>
                  <a:lnTo>
                    <a:pt x="0" y="533403"/>
                  </a:lnTo>
                  <a:lnTo>
                    <a:pt x="0" y="286127"/>
                  </a:lnTo>
                  <a:close/>
                </a:path>
              </a:pathLst>
            </a:custGeom>
            <a:solidFill>
              <a:schemeClr val="bg1"/>
            </a:solidFill>
            <a:ln w="9525">
              <a:noFill/>
            </a:ln>
          </p:spPr>
          <p:txBody>
            <a:bodyPr anchor="ctr"/>
            <a:p>
              <a:pPr algn="ctr"/>
              <a:endParaRPr lang="zh-CN" altLang="en-US" dirty="0">
                <a:solidFill>
                  <a:srgbClr val="FFFFFF"/>
                </a:solidFill>
                <a:latin typeface="Calibri" panose="020F0502020204030204" pitchFamily="2" charset="0"/>
              </a:endParaRPr>
            </a:p>
          </p:txBody>
        </p:sp>
        <p:sp>
          <p:nvSpPr>
            <p:cNvPr id="15375" name="文本框 36"/>
            <p:cNvSpPr txBox="1"/>
            <p:nvPr/>
          </p:nvSpPr>
          <p:spPr>
            <a:xfrm>
              <a:off x="0" y="598488"/>
              <a:ext cx="804359" cy="641351"/>
            </a:xfrm>
            <a:prstGeom prst="rect">
              <a:avLst/>
            </a:prstGeom>
            <a:noFill/>
            <a:ln w="9525">
              <a:noFill/>
            </a:ln>
          </p:spPr>
          <p:txBody>
            <a:bodyPr>
              <a:spAutoFit/>
            </a:bodyPr>
            <a:p>
              <a:pPr algn="ctr"/>
              <a:r>
                <a:rPr lang="en-US" altLang="zh-CN" sz="3600" dirty="0">
                  <a:effectLst>
                    <a:outerShdw blurRad="38100" dist="38100" dir="2700000">
                      <a:srgbClr val="FFFFFF"/>
                    </a:outerShdw>
                  </a:effectLst>
                  <a:latin typeface="方正正准黑简体"/>
                  <a:ea typeface="方正正准黑简体"/>
                </a:rPr>
                <a:t>02</a:t>
              </a:r>
              <a:endParaRPr lang="zh-CN" altLang="en-US" sz="3600" dirty="0">
                <a:effectLst>
                  <a:outerShdw blurRad="38100" dist="38100" dir="2700000">
                    <a:srgbClr val="FFFFFF"/>
                  </a:outerShdw>
                </a:effectLst>
                <a:latin typeface="方正正准黑简体"/>
                <a:ea typeface="方正正准黑简体"/>
              </a:endParaRPr>
            </a:p>
          </p:txBody>
        </p:sp>
      </p:grpSp>
      <p:grpSp>
        <p:nvGrpSpPr>
          <p:cNvPr id="15376" name="组合 46"/>
          <p:cNvGrpSpPr/>
          <p:nvPr/>
        </p:nvGrpSpPr>
        <p:grpSpPr>
          <a:xfrm>
            <a:off x="10428288" y="0"/>
            <a:ext cx="804862" cy="1649413"/>
            <a:chOff x="0" y="0"/>
            <a:chExt cx="804359" cy="1649415"/>
          </a:xfrm>
        </p:grpSpPr>
        <p:sp>
          <p:nvSpPr>
            <p:cNvPr id="15377" name="任意多边形 44"/>
            <p:cNvSpPr/>
            <p:nvPr/>
          </p:nvSpPr>
          <p:spPr>
            <a:xfrm>
              <a:off x="96330" y="0"/>
              <a:ext cx="620369" cy="1649415"/>
            </a:xfrm>
            <a:custGeom>
              <a:avLst/>
              <a:gdLst>
                <a:gd name="txL" fmla="*/ 0 w 620369"/>
                <a:gd name="txT" fmla="*/ 0 h 1649415"/>
                <a:gd name="txR" fmla="*/ 620369 w 620369"/>
                <a:gd name="txB" fmla="*/ 1649415 h 1649415"/>
              </a:gdLst>
              <a:ahLst/>
              <a:cxnLst>
                <a:cxn ang="0">
                  <a:pos x="2127" y="1645932"/>
                </a:cxn>
                <a:cxn ang="0">
                  <a:pos x="2127" y="1649415"/>
                </a:cxn>
                <a:cxn ang="0">
                  <a:pos x="0" y="1649415"/>
                </a:cxn>
                <a:cxn ang="0">
                  <a:pos x="0" y="0"/>
                </a:cxn>
                <a:cxn ang="0">
                  <a:pos x="620369" y="0"/>
                </a:cxn>
                <a:cxn ang="0">
                  <a:pos x="620369" y="286127"/>
                </a:cxn>
                <a:cxn ang="0">
                  <a:pos x="620369" y="533403"/>
                </a:cxn>
                <a:cxn ang="0">
                  <a:pos x="620369" y="582612"/>
                </a:cxn>
                <a:cxn ang="0">
                  <a:pos x="620369" y="819529"/>
                </a:cxn>
                <a:cxn ang="0">
                  <a:pos x="620369" y="1649415"/>
                </a:cxn>
                <a:cxn ang="0">
                  <a:pos x="310185" y="1141468"/>
                </a:cxn>
                <a:cxn ang="0">
                  <a:pos x="2127" y="1645932"/>
                </a:cxn>
                <a:cxn ang="0">
                  <a:pos x="2127" y="819529"/>
                </a:cxn>
                <a:cxn ang="0">
                  <a:pos x="0" y="819529"/>
                </a:cxn>
                <a:cxn ang="0">
                  <a:pos x="0" y="533403"/>
                </a:cxn>
                <a:cxn ang="0">
                  <a:pos x="0" y="286127"/>
                </a:cxn>
              </a:cxnLst>
              <a:rect l="txL" t="txT" r="txR" b="txB"/>
              <a:pathLst>
                <a:path w="620369" h="1649415">
                  <a:moveTo>
                    <a:pt x="2127" y="1645932"/>
                  </a:moveTo>
                  <a:lnTo>
                    <a:pt x="2127" y="1649415"/>
                  </a:lnTo>
                  <a:lnTo>
                    <a:pt x="0" y="1649415"/>
                  </a:lnTo>
                  <a:close/>
                  <a:moveTo>
                    <a:pt x="0" y="0"/>
                  </a:moveTo>
                  <a:lnTo>
                    <a:pt x="620369" y="0"/>
                  </a:lnTo>
                  <a:lnTo>
                    <a:pt x="620369" y="286127"/>
                  </a:lnTo>
                  <a:lnTo>
                    <a:pt x="620369" y="533403"/>
                  </a:lnTo>
                  <a:lnTo>
                    <a:pt x="620369" y="582612"/>
                  </a:lnTo>
                  <a:lnTo>
                    <a:pt x="620369" y="819529"/>
                  </a:lnTo>
                  <a:lnTo>
                    <a:pt x="620369" y="1649415"/>
                  </a:lnTo>
                  <a:lnTo>
                    <a:pt x="310185" y="1141468"/>
                  </a:lnTo>
                  <a:lnTo>
                    <a:pt x="2127" y="1645932"/>
                  </a:lnTo>
                  <a:lnTo>
                    <a:pt x="2127" y="819529"/>
                  </a:lnTo>
                  <a:lnTo>
                    <a:pt x="0" y="819529"/>
                  </a:lnTo>
                  <a:lnTo>
                    <a:pt x="0" y="533403"/>
                  </a:lnTo>
                  <a:lnTo>
                    <a:pt x="0" y="286127"/>
                  </a:lnTo>
                  <a:close/>
                </a:path>
              </a:pathLst>
            </a:custGeom>
            <a:solidFill>
              <a:schemeClr val="bg1"/>
            </a:solidFill>
            <a:ln w="9525">
              <a:noFill/>
            </a:ln>
          </p:spPr>
          <p:txBody>
            <a:bodyPr anchor="ctr"/>
            <a:p>
              <a:pPr algn="ctr"/>
              <a:endParaRPr lang="zh-CN" altLang="en-US" dirty="0">
                <a:solidFill>
                  <a:srgbClr val="FFFFFF"/>
                </a:solidFill>
                <a:latin typeface="Calibri" panose="020F0502020204030204" pitchFamily="2" charset="0"/>
              </a:endParaRPr>
            </a:p>
          </p:txBody>
        </p:sp>
        <p:sp>
          <p:nvSpPr>
            <p:cNvPr id="15378" name="文本框 37"/>
            <p:cNvSpPr txBox="1"/>
            <p:nvPr/>
          </p:nvSpPr>
          <p:spPr>
            <a:xfrm>
              <a:off x="0" y="598488"/>
              <a:ext cx="804359" cy="641351"/>
            </a:xfrm>
            <a:prstGeom prst="rect">
              <a:avLst/>
            </a:prstGeom>
            <a:noFill/>
            <a:ln w="9525">
              <a:noFill/>
            </a:ln>
          </p:spPr>
          <p:txBody>
            <a:bodyPr>
              <a:spAutoFit/>
            </a:bodyPr>
            <a:p>
              <a:pPr algn="ctr"/>
              <a:r>
                <a:rPr lang="en-US" altLang="zh-CN" sz="3600" dirty="0">
                  <a:effectLst>
                    <a:outerShdw blurRad="38100" dist="38100" dir="2700000">
                      <a:srgbClr val="FFFFFF"/>
                    </a:outerShdw>
                  </a:effectLst>
                  <a:latin typeface="方正正准黑简体"/>
                  <a:ea typeface="方正正准黑简体"/>
                </a:rPr>
                <a:t>04</a:t>
              </a:r>
              <a:endParaRPr lang="zh-CN" altLang="en-US" sz="3600" dirty="0">
                <a:effectLst>
                  <a:outerShdw blurRad="38100" dist="38100" dir="2700000">
                    <a:srgbClr val="FFFFFF"/>
                  </a:outerShdw>
                </a:effectLst>
                <a:latin typeface="方正正准黑简体"/>
                <a:ea typeface="方正正准黑简体"/>
              </a:endParaRPr>
            </a:p>
          </p:txBody>
        </p:sp>
      </p:grpSp>
      <p:sp>
        <p:nvSpPr>
          <p:cNvPr id="15379" name="文本框 57"/>
          <p:cNvSpPr txBox="1"/>
          <p:nvPr/>
        </p:nvSpPr>
        <p:spPr>
          <a:xfrm>
            <a:off x="4256405" y="3404235"/>
            <a:ext cx="4143375" cy="829945"/>
          </a:xfrm>
          <a:prstGeom prst="rect">
            <a:avLst/>
          </a:prstGeom>
          <a:noFill/>
          <a:ln w="9525">
            <a:noFill/>
          </a:ln>
        </p:spPr>
        <p:txBody>
          <a:bodyPr wrap="square">
            <a:spAutoFit/>
          </a:bodyPr>
          <a:p>
            <a:pPr algn="ctr"/>
            <a:r>
              <a:rPr lang="zh-CN" altLang="en-US" sz="2400" dirty="0">
                <a:solidFill>
                  <a:schemeClr val="bg1"/>
                </a:solidFill>
                <a:latin typeface="楷体" panose="02010609060101010101" pitchFamily="1" charset="-122"/>
                <a:ea typeface="楷体" panose="02010609060101010101" pitchFamily="1" charset="-122"/>
                <a:sym typeface="+mn-ea"/>
              </a:rPr>
              <a:t>温州乐图游乐设备有限公司</a:t>
            </a:r>
            <a:endParaRPr lang="zh-CN" altLang="en-US" sz="2400" dirty="0">
              <a:solidFill>
                <a:schemeClr val="bg1"/>
              </a:solidFill>
              <a:latin typeface="楷体" panose="02010609060101010101" pitchFamily="1" charset="-122"/>
              <a:ea typeface="楷体" panose="02010609060101010101" pitchFamily="1" charset="-122"/>
            </a:endParaRPr>
          </a:p>
          <a:p>
            <a:pPr algn="ctr"/>
            <a:endParaRPr lang="zh-CN" altLang="en-US" sz="2400" dirty="0">
              <a:solidFill>
                <a:schemeClr val="bg1"/>
              </a:solidFill>
              <a:latin typeface="Arial" panose="020B0604020202020204" pitchFamily="34" charset="0"/>
              <a:ea typeface="楷体" panose="02010609060101010101" pitchFamily="1" charset="-122"/>
            </a:endParaRPr>
          </a:p>
        </p:txBody>
      </p:sp>
      <p:grpSp>
        <p:nvGrpSpPr>
          <p:cNvPr id="15380" name="组合 64"/>
          <p:cNvGrpSpPr/>
          <p:nvPr/>
        </p:nvGrpSpPr>
        <p:grpSpPr>
          <a:xfrm>
            <a:off x="6070600" y="4722813"/>
            <a:ext cx="666750" cy="257175"/>
            <a:chOff x="0" y="0"/>
            <a:chExt cx="666885" cy="255947"/>
          </a:xfrm>
        </p:grpSpPr>
        <p:sp>
          <p:nvSpPr>
            <p:cNvPr id="15381" name="任意多边形 62"/>
            <p:cNvSpPr/>
            <p:nvPr/>
          </p:nvSpPr>
          <p:spPr>
            <a:xfrm>
              <a:off x="0" y="0"/>
              <a:ext cx="255947" cy="255947"/>
            </a:xfrm>
            <a:custGeom>
              <a:avLst/>
              <a:gdLst>
                <a:gd name="txL" fmla="*/ 0 w 353944"/>
                <a:gd name="txT" fmla="*/ 0 h 353944"/>
                <a:gd name="txR" fmla="*/ 353944 w 353944"/>
                <a:gd name="txB" fmla="*/ 353944 h 353944"/>
              </a:gdLst>
              <a:ahLst/>
              <a:cxnLst>
                <a:cxn ang="0">
                  <a:pos x="127973" y="22063"/>
                </a:cxn>
                <a:cxn ang="0">
                  <a:pos x="22063" y="127973"/>
                </a:cxn>
                <a:cxn ang="0">
                  <a:pos x="127973" y="233882"/>
                </a:cxn>
                <a:cxn ang="0">
                  <a:pos x="233882" y="127973"/>
                </a:cxn>
                <a:cxn ang="0">
                  <a:pos x="127973" y="22063"/>
                </a:cxn>
                <a:cxn ang="0">
                  <a:pos x="127974" y="0"/>
                </a:cxn>
                <a:cxn ang="0">
                  <a:pos x="255947" y="127974"/>
                </a:cxn>
                <a:cxn ang="0">
                  <a:pos x="127974" y="255947"/>
                </a:cxn>
                <a:cxn ang="0">
                  <a:pos x="0" y="127974"/>
                </a:cxn>
                <a:cxn ang="0">
                  <a:pos x="127974" y="0"/>
                </a:cxn>
              </a:cxnLst>
              <a:rect l="txL" t="txT" r="txR" b="txB"/>
              <a:pathLst>
                <a:path w="353944" h="353944">
                  <a:moveTo>
                    <a:pt x="176971" y="30511"/>
                  </a:moveTo>
                  <a:cubicBezTo>
                    <a:pt x="96083" y="30511"/>
                    <a:pt x="30511" y="96083"/>
                    <a:pt x="30511" y="176971"/>
                  </a:cubicBezTo>
                  <a:cubicBezTo>
                    <a:pt x="30511" y="257859"/>
                    <a:pt x="96083" y="323431"/>
                    <a:pt x="176971" y="323431"/>
                  </a:cubicBezTo>
                  <a:cubicBezTo>
                    <a:pt x="257859" y="323431"/>
                    <a:pt x="323431" y="257859"/>
                    <a:pt x="323431" y="176971"/>
                  </a:cubicBezTo>
                  <a:cubicBezTo>
                    <a:pt x="323431" y="96083"/>
                    <a:pt x="257859" y="30511"/>
                    <a:pt x="176971" y="30511"/>
                  </a:cubicBezTo>
                  <a:close/>
                  <a:moveTo>
                    <a:pt x="176972" y="0"/>
                  </a:moveTo>
                  <a:cubicBezTo>
                    <a:pt x="274711" y="0"/>
                    <a:pt x="353944" y="79233"/>
                    <a:pt x="353944" y="176972"/>
                  </a:cubicBezTo>
                  <a:cubicBezTo>
                    <a:pt x="353944" y="274711"/>
                    <a:pt x="274711" y="353944"/>
                    <a:pt x="176972" y="353944"/>
                  </a:cubicBezTo>
                  <a:cubicBezTo>
                    <a:pt x="79233" y="353944"/>
                    <a:pt x="0" y="274711"/>
                    <a:pt x="0" y="176972"/>
                  </a:cubicBezTo>
                  <a:cubicBezTo>
                    <a:pt x="0" y="79233"/>
                    <a:pt x="79233" y="0"/>
                    <a:pt x="176972" y="0"/>
                  </a:cubicBezTo>
                  <a:close/>
                </a:path>
              </a:pathLst>
            </a:custGeom>
            <a:solidFill>
              <a:schemeClr val="bg1"/>
            </a:solidFill>
            <a:ln w="9525">
              <a:noFill/>
            </a:ln>
          </p:spPr>
          <p:txBody>
            <a:bodyPr anchor="ctr"/>
            <a:p>
              <a:pPr algn="ctr"/>
              <a:endParaRPr lang="zh-CN" altLang="en-US" dirty="0">
                <a:solidFill>
                  <a:srgbClr val="FFFFFF"/>
                </a:solidFill>
                <a:latin typeface="Calibri" panose="020F0502020204030204" pitchFamily="2" charset="0"/>
              </a:endParaRPr>
            </a:p>
          </p:txBody>
        </p:sp>
        <p:sp>
          <p:nvSpPr>
            <p:cNvPr id="15382" name="椭圆 61"/>
            <p:cNvSpPr/>
            <p:nvPr/>
          </p:nvSpPr>
          <p:spPr>
            <a:xfrm>
              <a:off x="410939" y="0"/>
              <a:ext cx="255946" cy="255946"/>
            </a:xfrm>
            <a:prstGeom prst="ellipse">
              <a:avLst/>
            </a:prstGeom>
            <a:solidFill>
              <a:schemeClr val="bg1"/>
            </a:solidFill>
            <a:ln w="9525">
              <a:noFill/>
            </a:ln>
          </p:spPr>
          <p:txBody>
            <a:bodyPr anchor="ctr"/>
            <a:p>
              <a:pPr algn="ctr"/>
              <a:endParaRPr lang="zh-CN" altLang="en-US" dirty="0">
                <a:solidFill>
                  <a:srgbClr val="FFFFFF"/>
                </a:solidFill>
                <a:latin typeface="Calibri" panose="020F0502020204030204" pitchFamily="2" charset="0"/>
              </a:endParaRPr>
            </a:p>
          </p:txBody>
        </p:sp>
      </p:grpSp>
      <p:sp>
        <p:nvSpPr>
          <p:cNvPr id="15383" name="矩形 65"/>
          <p:cNvSpPr/>
          <p:nvPr/>
        </p:nvSpPr>
        <p:spPr>
          <a:xfrm>
            <a:off x="-19050" y="6076950"/>
            <a:ext cx="12230100" cy="781050"/>
          </a:xfrm>
          <a:prstGeom prst="rect">
            <a:avLst/>
          </a:prstGeom>
          <a:solidFill>
            <a:srgbClr val="00B0F0"/>
          </a:solidFill>
          <a:ln w="9525">
            <a:noFill/>
          </a:ln>
        </p:spPr>
        <p:txBody>
          <a:bodyPr anchor="ctr"/>
          <a:p>
            <a:pPr algn="ctr"/>
            <a:endParaRPr lang="zh-CN" altLang="en-US" dirty="0">
              <a:solidFill>
                <a:srgbClr val="FFFFFF"/>
              </a:solidFill>
              <a:latin typeface="Calibri" panose="020F0502020204030204" pitchFamily="2" charset="0"/>
            </a:endParaRPr>
          </a:p>
        </p:txBody>
      </p:sp>
      <p:grpSp>
        <p:nvGrpSpPr>
          <p:cNvPr id="15384" name="组合 46"/>
          <p:cNvGrpSpPr/>
          <p:nvPr/>
        </p:nvGrpSpPr>
        <p:grpSpPr>
          <a:xfrm>
            <a:off x="11209338" y="0"/>
            <a:ext cx="804862" cy="1649413"/>
            <a:chOff x="0" y="0"/>
            <a:chExt cx="804359" cy="1649415"/>
          </a:xfrm>
        </p:grpSpPr>
        <p:sp>
          <p:nvSpPr>
            <p:cNvPr id="15385" name="任意多边形 44"/>
            <p:cNvSpPr/>
            <p:nvPr/>
          </p:nvSpPr>
          <p:spPr>
            <a:xfrm>
              <a:off x="96330" y="0"/>
              <a:ext cx="620369" cy="1649415"/>
            </a:xfrm>
            <a:custGeom>
              <a:avLst/>
              <a:gdLst>
                <a:gd name="txL" fmla="*/ 0 w 620369"/>
                <a:gd name="txT" fmla="*/ 0 h 1649415"/>
                <a:gd name="txR" fmla="*/ 620369 w 620369"/>
                <a:gd name="txB" fmla="*/ 1649415 h 1649415"/>
              </a:gdLst>
              <a:ahLst/>
              <a:cxnLst>
                <a:cxn ang="0">
                  <a:pos x="2127" y="1645932"/>
                </a:cxn>
                <a:cxn ang="0">
                  <a:pos x="2127" y="1649415"/>
                </a:cxn>
                <a:cxn ang="0">
                  <a:pos x="0" y="1649415"/>
                </a:cxn>
                <a:cxn ang="0">
                  <a:pos x="0" y="0"/>
                </a:cxn>
                <a:cxn ang="0">
                  <a:pos x="620369" y="0"/>
                </a:cxn>
                <a:cxn ang="0">
                  <a:pos x="620369" y="286127"/>
                </a:cxn>
                <a:cxn ang="0">
                  <a:pos x="620369" y="533403"/>
                </a:cxn>
                <a:cxn ang="0">
                  <a:pos x="620369" y="582612"/>
                </a:cxn>
                <a:cxn ang="0">
                  <a:pos x="620369" y="819529"/>
                </a:cxn>
                <a:cxn ang="0">
                  <a:pos x="620369" y="1649415"/>
                </a:cxn>
                <a:cxn ang="0">
                  <a:pos x="310185" y="1141468"/>
                </a:cxn>
                <a:cxn ang="0">
                  <a:pos x="2127" y="1645932"/>
                </a:cxn>
                <a:cxn ang="0">
                  <a:pos x="2127" y="819529"/>
                </a:cxn>
                <a:cxn ang="0">
                  <a:pos x="0" y="819529"/>
                </a:cxn>
                <a:cxn ang="0">
                  <a:pos x="0" y="533403"/>
                </a:cxn>
                <a:cxn ang="0">
                  <a:pos x="0" y="286127"/>
                </a:cxn>
              </a:cxnLst>
              <a:rect l="txL" t="txT" r="txR" b="txB"/>
              <a:pathLst>
                <a:path w="620369" h="1649415">
                  <a:moveTo>
                    <a:pt x="2127" y="1645932"/>
                  </a:moveTo>
                  <a:lnTo>
                    <a:pt x="2127" y="1649415"/>
                  </a:lnTo>
                  <a:lnTo>
                    <a:pt x="0" y="1649415"/>
                  </a:lnTo>
                  <a:close/>
                  <a:moveTo>
                    <a:pt x="0" y="0"/>
                  </a:moveTo>
                  <a:lnTo>
                    <a:pt x="620369" y="0"/>
                  </a:lnTo>
                  <a:lnTo>
                    <a:pt x="620369" y="286127"/>
                  </a:lnTo>
                  <a:lnTo>
                    <a:pt x="620369" y="533403"/>
                  </a:lnTo>
                  <a:lnTo>
                    <a:pt x="620369" y="582612"/>
                  </a:lnTo>
                  <a:lnTo>
                    <a:pt x="620369" y="819529"/>
                  </a:lnTo>
                  <a:lnTo>
                    <a:pt x="620369" y="1649415"/>
                  </a:lnTo>
                  <a:lnTo>
                    <a:pt x="310185" y="1141468"/>
                  </a:lnTo>
                  <a:lnTo>
                    <a:pt x="2127" y="1645932"/>
                  </a:lnTo>
                  <a:lnTo>
                    <a:pt x="2127" y="819529"/>
                  </a:lnTo>
                  <a:lnTo>
                    <a:pt x="0" y="819529"/>
                  </a:lnTo>
                  <a:lnTo>
                    <a:pt x="0" y="533403"/>
                  </a:lnTo>
                  <a:lnTo>
                    <a:pt x="0" y="286127"/>
                  </a:lnTo>
                  <a:close/>
                </a:path>
              </a:pathLst>
            </a:custGeom>
            <a:solidFill>
              <a:schemeClr val="bg1"/>
            </a:solidFill>
            <a:ln w="9525">
              <a:noFill/>
            </a:ln>
          </p:spPr>
          <p:txBody>
            <a:bodyPr anchor="ctr"/>
            <a:p>
              <a:pPr algn="ctr"/>
              <a:endParaRPr lang="zh-CN" altLang="en-US" dirty="0">
                <a:solidFill>
                  <a:srgbClr val="FFFFFF"/>
                </a:solidFill>
                <a:latin typeface="Calibri" panose="020F0502020204030204" pitchFamily="2" charset="0"/>
              </a:endParaRPr>
            </a:p>
          </p:txBody>
        </p:sp>
        <p:sp>
          <p:nvSpPr>
            <p:cNvPr id="15386" name="文本框 37"/>
            <p:cNvSpPr txBox="1"/>
            <p:nvPr/>
          </p:nvSpPr>
          <p:spPr>
            <a:xfrm>
              <a:off x="0" y="598488"/>
              <a:ext cx="804359" cy="641351"/>
            </a:xfrm>
            <a:prstGeom prst="rect">
              <a:avLst/>
            </a:prstGeom>
            <a:noFill/>
            <a:ln w="9525">
              <a:noFill/>
            </a:ln>
          </p:spPr>
          <p:txBody>
            <a:bodyPr>
              <a:spAutoFit/>
            </a:bodyPr>
            <a:p>
              <a:pPr algn="ctr"/>
              <a:r>
                <a:rPr lang="en-US" altLang="zh-CN" sz="3600" dirty="0">
                  <a:effectLst>
                    <a:outerShdw blurRad="38100" dist="38100" dir="2700000">
                      <a:srgbClr val="FFFFFF"/>
                    </a:outerShdw>
                  </a:effectLst>
                  <a:latin typeface="方正正准黑简体"/>
                  <a:ea typeface="方正正准黑简体"/>
                </a:rPr>
                <a:t>05</a:t>
              </a:r>
              <a:endParaRPr lang="zh-CN" altLang="en-US" sz="3600" dirty="0">
                <a:effectLst>
                  <a:outerShdw blurRad="38100" dist="38100" dir="2700000">
                    <a:srgbClr val="FFFFFF"/>
                  </a:outerShdw>
                </a:effectLst>
                <a:latin typeface="方正正准黑简体"/>
                <a:ea typeface="方正正准黑简体"/>
              </a:endParaRPr>
            </a:p>
          </p:txBody>
        </p:sp>
      </p:grpSp>
      <p:sp>
        <p:nvSpPr>
          <p:cNvPr id="15387" name="文本框 15386"/>
          <p:cNvSpPr txBox="1"/>
          <p:nvPr/>
        </p:nvSpPr>
        <p:spPr>
          <a:xfrm>
            <a:off x="5335270" y="2307273"/>
            <a:ext cx="2136775" cy="944562"/>
          </a:xfrm>
          <a:prstGeom prst="rect">
            <a:avLst/>
          </a:prstGeom>
          <a:noFill/>
          <a:ln w="9525">
            <a:noFill/>
          </a:ln>
        </p:spPr>
        <p:txBody>
          <a:bodyPr wrap="square">
            <a:spAutoFit/>
          </a:bodyPr>
          <a:p>
            <a:pPr algn="ctr">
              <a:spcBef>
                <a:spcPct val="50000"/>
              </a:spcBef>
            </a:pPr>
            <a:r>
              <a:rPr lang="zh-CN" altLang="en-US" sz="2800" dirty="0">
                <a:latin typeface="Arial" panose="020B0604020202020204" pitchFamily="34" charset="0"/>
                <a:ea typeface="微软雅黑" panose="020B0503020204020204" pitchFamily="2" charset="-122"/>
              </a:rPr>
              <a:t>财务测算（略）</a:t>
            </a:r>
            <a:endParaRPr lang="zh-CN" altLang="en-US" sz="2800" dirty="0">
              <a:latin typeface="Arial" panose="020B0604020202020204" pitchFamily="34" charset="0"/>
              <a:ea typeface="微软雅黑" panose="020B0503020204020204" pitchFamily="2" charset="-122"/>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386" name="矩形 3"/>
          <p:cNvSpPr/>
          <p:nvPr/>
        </p:nvSpPr>
        <p:spPr>
          <a:xfrm>
            <a:off x="6350" y="0"/>
            <a:ext cx="12185650" cy="495300"/>
          </a:xfrm>
          <a:prstGeom prst="rect">
            <a:avLst/>
          </a:prstGeom>
          <a:solidFill>
            <a:srgbClr val="00B0F0"/>
          </a:solidFill>
          <a:ln w="9525">
            <a:noFill/>
          </a:ln>
        </p:spPr>
        <p:txBody>
          <a:bodyPr anchor="ctr"/>
          <a:p>
            <a:pPr algn="ctr"/>
            <a:endParaRPr lang="zh-CN" altLang="en-US" dirty="0">
              <a:solidFill>
                <a:srgbClr val="FFFFFF"/>
              </a:solidFill>
              <a:latin typeface="Calibri" panose="020F0502020204030204" pitchFamily="2" charset="0"/>
            </a:endParaRPr>
          </a:p>
        </p:txBody>
      </p:sp>
      <p:sp>
        <p:nvSpPr>
          <p:cNvPr id="16387" name="矩形 4"/>
          <p:cNvSpPr/>
          <p:nvPr/>
        </p:nvSpPr>
        <p:spPr>
          <a:xfrm>
            <a:off x="-3175" y="6362700"/>
            <a:ext cx="12192000" cy="495300"/>
          </a:xfrm>
          <a:prstGeom prst="rect">
            <a:avLst/>
          </a:prstGeom>
          <a:solidFill>
            <a:srgbClr val="00B0F0"/>
          </a:solidFill>
          <a:ln w="9525">
            <a:noFill/>
          </a:ln>
        </p:spPr>
        <p:txBody>
          <a:bodyPr anchor="ctr"/>
          <a:p>
            <a:pPr algn="ctr"/>
            <a:endParaRPr lang="zh-CN" altLang="en-US" dirty="0">
              <a:solidFill>
                <a:srgbClr val="FFFFFF"/>
              </a:solidFill>
              <a:latin typeface="Calibri" panose="020F0502020204030204" pitchFamily="2" charset="0"/>
            </a:endParaRPr>
          </a:p>
        </p:txBody>
      </p:sp>
      <p:pic>
        <p:nvPicPr>
          <p:cNvPr id="16388" name="Group 8"/>
          <p:cNvPicPr>
            <a:picLocks noChangeAspect="1"/>
          </p:cNvPicPr>
          <p:nvPr/>
        </p:nvPicPr>
        <p:blipFill>
          <a:blip r:embed="rId1"/>
          <a:stretch>
            <a:fillRect/>
          </a:stretch>
        </p:blipFill>
        <p:spPr>
          <a:xfrm>
            <a:off x="1298575" y="1133475"/>
            <a:ext cx="579438" cy="798513"/>
          </a:xfrm>
          <a:prstGeom prst="rect">
            <a:avLst/>
          </a:prstGeom>
          <a:noFill/>
          <a:ln w="9525">
            <a:noFill/>
          </a:ln>
        </p:spPr>
      </p:pic>
      <p:pic>
        <p:nvPicPr>
          <p:cNvPr id="16389" name="Group 31"/>
          <p:cNvPicPr>
            <a:picLocks noChangeAspect="1"/>
          </p:cNvPicPr>
          <p:nvPr/>
        </p:nvPicPr>
        <p:blipFill>
          <a:blip r:embed="rId2"/>
          <a:stretch>
            <a:fillRect/>
          </a:stretch>
        </p:blipFill>
        <p:spPr>
          <a:xfrm>
            <a:off x="6945313" y="4902200"/>
            <a:ext cx="573087" cy="798513"/>
          </a:xfrm>
          <a:prstGeom prst="rect">
            <a:avLst/>
          </a:prstGeom>
          <a:noFill/>
          <a:ln w="9525">
            <a:noFill/>
          </a:ln>
        </p:spPr>
      </p:pic>
      <p:pic>
        <p:nvPicPr>
          <p:cNvPr id="16390" name="Group 42"/>
          <p:cNvPicPr>
            <a:picLocks noChangeAspect="1"/>
          </p:cNvPicPr>
          <p:nvPr/>
        </p:nvPicPr>
        <p:blipFill>
          <a:blip r:embed="rId3"/>
          <a:stretch>
            <a:fillRect/>
          </a:stretch>
        </p:blipFill>
        <p:spPr>
          <a:xfrm>
            <a:off x="6961188" y="3028950"/>
            <a:ext cx="871537" cy="800100"/>
          </a:xfrm>
          <a:prstGeom prst="rect">
            <a:avLst/>
          </a:prstGeom>
          <a:noFill/>
          <a:ln w="9525">
            <a:noFill/>
          </a:ln>
        </p:spPr>
      </p:pic>
      <p:pic>
        <p:nvPicPr>
          <p:cNvPr id="16391" name="Group 52"/>
          <p:cNvPicPr>
            <a:picLocks noChangeAspect="1"/>
          </p:cNvPicPr>
          <p:nvPr/>
        </p:nvPicPr>
        <p:blipFill>
          <a:blip r:embed="rId4"/>
          <a:stretch>
            <a:fillRect/>
          </a:stretch>
        </p:blipFill>
        <p:spPr>
          <a:xfrm>
            <a:off x="6961188" y="1139825"/>
            <a:ext cx="841375" cy="785813"/>
          </a:xfrm>
          <a:prstGeom prst="rect">
            <a:avLst/>
          </a:prstGeom>
          <a:noFill/>
          <a:ln w="9525">
            <a:noFill/>
          </a:ln>
        </p:spPr>
      </p:pic>
      <p:sp>
        <p:nvSpPr>
          <p:cNvPr id="16392" name="文本框 16391"/>
          <p:cNvSpPr txBox="1"/>
          <p:nvPr/>
        </p:nvSpPr>
        <p:spPr>
          <a:xfrm>
            <a:off x="157163" y="9525"/>
            <a:ext cx="7256462" cy="457200"/>
          </a:xfrm>
          <a:prstGeom prst="rect">
            <a:avLst/>
          </a:prstGeom>
          <a:noFill/>
          <a:ln w="9525">
            <a:noFill/>
          </a:ln>
        </p:spPr>
        <p:txBody>
          <a:bodyPr wrap="square">
            <a:spAutoFit/>
          </a:bodyPr>
          <a:p>
            <a:pPr>
              <a:spcBef>
                <a:spcPct val="50000"/>
              </a:spcBef>
            </a:pPr>
            <a:r>
              <a:rPr lang="zh-CN" altLang="en-US" sz="2400" dirty="0">
                <a:latin typeface="微软雅黑" panose="020B0503020204020204" pitchFamily="2" charset="-122"/>
                <a:ea typeface="微软雅黑" panose="020B0503020204020204" pitchFamily="2" charset="-122"/>
                <a:sym typeface="微软雅黑" panose="020B0503020204020204" pitchFamily="2" charset="-122"/>
              </a:rPr>
              <a:t>一、2000平方蹦床运动场投入预算 </a:t>
            </a:r>
            <a:endParaRPr lang="zh-CN" altLang="en-US" sz="2400" dirty="0">
              <a:latin typeface="微软雅黑" panose="020B0503020204020204" pitchFamily="2" charset="-122"/>
              <a:ea typeface="微软雅黑" panose="020B0503020204020204" pitchFamily="2" charset="-122"/>
              <a:sym typeface="微软雅黑" panose="020B0503020204020204" pitchFamily="2" charset="-122"/>
            </a:endParaRPr>
          </a:p>
        </p:txBody>
      </p:sp>
      <p:graphicFrame>
        <p:nvGraphicFramePr>
          <p:cNvPr id="16393" name="表格 16392"/>
          <p:cNvGraphicFramePr/>
          <p:nvPr/>
        </p:nvGraphicFramePr>
        <p:xfrm>
          <a:off x="254000" y="547688"/>
          <a:ext cx="11731625" cy="5646737"/>
        </p:xfrm>
        <a:graphic>
          <a:graphicData uri="http://schemas.openxmlformats.org/drawingml/2006/table">
            <a:tbl>
              <a:tblPr/>
              <a:tblGrid>
                <a:gridCol w="525463"/>
                <a:gridCol w="1785937"/>
                <a:gridCol w="873125"/>
                <a:gridCol w="847725"/>
                <a:gridCol w="819150"/>
                <a:gridCol w="847725"/>
                <a:gridCol w="835025"/>
                <a:gridCol w="836613"/>
                <a:gridCol w="898525"/>
                <a:gridCol w="898525"/>
                <a:gridCol w="836612"/>
                <a:gridCol w="960438"/>
                <a:gridCol w="766762"/>
              </a:tblGrid>
              <a:tr h="214313">
                <a:tc rowSpan="3">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r>
                        <a:rPr lang="zh-CN" altLang="en-US" sz="900" b="1">
                          <a:solidFill>
                            <a:srgbClr val="FFFFFF"/>
                          </a:solidFill>
                        </a:rPr>
                        <a:t>序号</a:t>
                      </a:r>
                      <a:endParaRPr lang="zh-CN" altLang="en-US" sz="900" b="1">
                        <a:solidFill>
                          <a:srgbClr val="FFFFFF"/>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38100" cap="flat" cmpd="sng">
                      <a:solidFill>
                        <a:srgbClr val="FFFFFF"/>
                      </a:solidFill>
                      <a:prstDash val="solid"/>
                      <a:headEnd type="none" w="med" len="med"/>
                      <a:tailEnd type="none" w="med" len="med"/>
                    </a:lnB>
                    <a:lnTlToBr>
                      <a:noFill/>
                    </a:lnTlToBr>
                    <a:lnBlToTr>
                      <a:noFill/>
                    </a:lnBlToTr>
                    <a:solidFill>
                      <a:srgbClr val="4F81BD">
                        <a:alpha val="100000"/>
                      </a:srgbClr>
                    </a:solidFill>
                  </a:tcPr>
                </a:tc>
                <a:tc rowSpan="3">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r>
                        <a:rPr lang="zh-CN" altLang="en-US" sz="900" b="1">
                          <a:solidFill>
                            <a:srgbClr val="FFFFFF"/>
                          </a:solidFill>
                        </a:rPr>
                        <a:t>项目</a:t>
                      </a:r>
                      <a:endParaRPr lang="zh-CN" altLang="en-US" sz="900" b="1">
                        <a:solidFill>
                          <a:srgbClr val="FFFFFF"/>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38100" cap="flat" cmpd="sng">
                      <a:solidFill>
                        <a:srgbClr val="FFFFFF"/>
                      </a:solidFill>
                      <a:prstDash val="solid"/>
                      <a:headEnd type="none" w="med" len="med"/>
                      <a:tailEnd type="none" w="med" len="med"/>
                    </a:lnB>
                    <a:lnTlToBr>
                      <a:noFill/>
                    </a:lnTlToBr>
                    <a:lnBlToTr>
                      <a:noFill/>
                    </a:lnBlToTr>
                    <a:solidFill>
                      <a:srgbClr val="4F81BD">
                        <a:alpha val="100000"/>
                      </a:srgbClr>
                    </a:solidFill>
                  </a:tcPr>
                </a:tc>
                <a:tc gridSpan="2">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b="1">
                          <a:solidFill>
                            <a:srgbClr val="FFFFFF"/>
                          </a:solidFill>
                        </a:rPr>
                        <a:t>2015</a:t>
                      </a:r>
                      <a:r>
                        <a:rPr lang="zh-CN" altLang="en-US" sz="900" b="1">
                          <a:solidFill>
                            <a:srgbClr val="FFFFFF"/>
                          </a:solidFill>
                        </a:rPr>
                        <a:t>年（</a:t>
                      </a:r>
                      <a:r>
                        <a:rPr lang="en-US" altLang="zh-CN" sz="900" b="1">
                          <a:solidFill>
                            <a:srgbClr val="FFFFFF"/>
                          </a:solidFill>
                        </a:rPr>
                        <a:t>3</a:t>
                      </a:r>
                      <a:r>
                        <a:rPr lang="zh-CN" altLang="en-US" sz="900" b="1">
                          <a:solidFill>
                            <a:srgbClr val="FFFFFF"/>
                          </a:solidFill>
                        </a:rPr>
                        <a:t>个月）</a:t>
                      </a:r>
                      <a:endParaRPr lang="zh-CN" altLang="en-US" sz="900" b="1">
                        <a:solidFill>
                          <a:srgbClr val="FFFFFF"/>
                        </a:solidFill>
                      </a:endParaRPr>
                    </a:p>
                  </a:txBody>
                  <a:tcPr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38100" cap="flat" cmpd="sng">
                      <a:solidFill>
                        <a:srgbClr val="FFFFFF"/>
                      </a:solidFill>
                      <a:prstDash val="solid"/>
                      <a:headEnd type="none" w="med" len="med"/>
                      <a:tailEnd type="none" w="med" len="med"/>
                    </a:lnB>
                    <a:lnTlToBr>
                      <a:noFill/>
                    </a:lnTlToBr>
                    <a:lnBlToTr>
                      <a:noFill/>
                    </a:lnBlToTr>
                    <a:solidFill>
                      <a:srgbClr val="4F81BD">
                        <a:alpha val="100000"/>
                      </a:srgbClr>
                    </a:solidFill>
                  </a:tcPr>
                </a:tc>
                <a:tc hMerge="1">
                  <a:tcPr>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38100" cap="flat" cmpd="sng">
                      <a:solidFill>
                        <a:srgbClr val="FFFFFF"/>
                      </a:solidFill>
                      <a:prstDash val="solid"/>
                      <a:headEnd type="none" w="med" len="med"/>
                      <a:tailEnd type="none" w="med" len="med"/>
                    </a:lnB>
                  </a:tcPr>
                </a:tc>
                <a:tc gridSpan="2">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b="1">
                          <a:solidFill>
                            <a:srgbClr val="FFFFFF"/>
                          </a:solidFill>
                        </a:rPr>
                        <a:t>2016</a:t>
                      </a:r>
                      <a:r>
                        <a:rPr lang="zh-CN" altLang="en-US" sz="900" b="1">
                          <a:solidFill>
                            <a:srgbClr val="FFFFFF"/>
                          </a:solidFill>
                        </a:rPr>
                        <a:t>年</a:t>
                      </a:r>
                      <a:endParaRPr lang="zh-CN" altLang="en-US" sz="900" b="1">
                        <a:solidFill>
                          <a:srgbClr val="FFFFFF"/>
                        </a:solidFill>
                      </a:endParaRPr>
                    </a:p>
                  </a:txBody>
                  <a:tcPr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38100" cap="flat" cmpd="sng">
                      <a:solidFill>
                        <a:srgbClr val="FFFFFF"/>
                      </a:solidFill>
                      <a:prstDash val="solid"/>
                      <a:headEnd type="none" w="med" len="med"/>
                      <a:tailEnd type="none" w="med" len="med"/>
                    </a:lnB>
                    <a:lnTlToBr>
                      <a:noFill/>
                    </a:lnTlToBr>
                    <a:lnBlToTr>
                      <a:noFill/>
                    </a:lnBlToTr>
                    <a:solidFill>
                      <a:srgbClr val="4F81BD">
                        <a:alpha val="100000"/>
                      </a:srgbClr>
                    </a:solidFill>
                  </a:tcPr>
                </a:tc>
                <a:tc hMerge="1">
                  <a:tcPr>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38100" cap="flat" cmpd="sng">
                      <a:solidFill>
                        <a:srgbClr val="FFFFFF"/>
                      </a:solidFill>
                      <a:prstDash val="solid"/>
                      <a:headEnd type="none" w="med" len="med"/>
                      <a:tailEnd type="none" w="med" len="med"/>
                    </a:lnB>
                  </a:tcPr>
                </a:tc>
                <a:tc gridSpan="2">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b="1">
                          <a:solidFill>
                            <a:srgbClr val="FFFFFF"/>
                          </a:solidFill>
                        </a:rPr>
                        <a:t>2017</a:t>
                      </a:r>
                      <a:r>
                        <a:rPr lang="zh-CN" altLang="en-US" sz="900" b="1">
                          <a:solidFill>
                            <a:srgbClr val="FFFFFF"/>
                          </a:solidFill>
                        </a:rPr>
                        <a:t>年</a:t>
                      </a:r>
                      <a:endParaRPr lang="zh-CN" altLang="en-US" sz="900" b="1">
                        <a:solidFill>
                          <a:srgbClr val="FFFFFF"/>
                        </a:solidFill>
                      </a:endParaRPr>
                    </a:p>
                  </a:txBody>
                  <a:tcPr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38100" cap="flat" cmpd="sng">
                      <a:solidFill>
                        <a:srgbClr val="FFFFFF"/>
                      </a:solidFill>
                      <a:prstDash val="solid"/>
                      <a:headEnd type="none" w="med" len="med"/>
                      <a:tailEnd type="none" w="med" len="med"/>
                    </a:lnB>
                    <a:lnTlToBr>
                      <a:noFill/>
                    </a:lnTlToBr>
                    <a:lnBlToTr>
                      <a:noFill/>
                    </a:lnBlToTr>
                    <a:solidFill>
                      <a:srgbClr val="4F81BD">
                        <a:alpha val="100000"/>
                      </a:srgbClr>
                    </a:solidFill>
                  </a:tcPr>
                </a:tc>
                <a:tc hMerge="1">
                  <a:tcPr>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38100" cap="flat" cmpd="sng">
                      <a:solidFill>
                        <a:srgbClr val="FFFFFF"/>
                      </a:solidFill>
                      <a:prstDash val="solid"/>
                      <a:headEnd type="none" w="med" len="med"/>
                      <a:tailEnd type="none" w="med" len="med"/>
                    </a:lnB>
                  </a:tcPr>
                </a:tc>
                <a:tc gridSpan="2">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endParaRPr lang="zh-CN" altLang="en-US" sz="900" b="1">
                        <a:solidFill>
                          <a:srgbClr val="FFFFFF"/>
                        </a:solidFill>
                      </a:endParaRPr>
                    </a:p>
                  </a:txBody>
                  <a:tcPr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38100" cap="flat" cmpd="sng">
                      <a:solidFill>
                        <a:srgbClr val="FFFFFF"/>
                      </a:solidFill>
                      <a:prstDash val="solid"/>
                      <a:headEnd type="none" w="med" len="med"/>
                      <a:tailEnd type="none" w="med" len="med"/>
                    </a:lnB>
                    <a:lnTlToBr>
                      <a:noFill/>
                    </a:lnTlToBr>
                    <a:lnBlToTr>
                      <a:noFill/>
                    </a:lnBlToTr>
                    <a:solidFill>
                      <a:srgbClr val="4F81BD">
                        <a:alpha val="100000"/>
                      </a:srgbClr>
                    </a:solidFill>
                  </a:tcPr>
                </a:tc>
                <a:tc hMerge="1">
                  <a:tcPr>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38100" cap="flat" cmpd="sng">
                      <a:solidFill>
                        <a:srgbClr val="FFFFFF"/>
                      </a:solidFill>
                      <a:prstDash val="solid"/>
                      <a:headEnd type="none" w="med" len="med"/>
                      <a:tailEnd type="none" w="med" len="med"/>
                    </a:lnB>
                  </a:tcPr>
                </a:tc>
                <a:tc gridSpan="2">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endParaRPr lang="zh-CN" altLang="en-US" sz="900" b="1">
                        <a:solidFill>
                          <a:srgbClr val="FFFFFF"/>
                        </a:solidFill>
                      </a:endParaRPr>
                    </a:p>
                  </a:txBody>
                  <a:tcPr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38100" cap="flat" cmpd="sng">
                      <a:solidFill>
                        <a:srgbClr val="FFFFFF"/>
                      </a:solidFill>
                      <a:prstDash val="solid"/>
                      <a:headEnd type="none" w="med" len="med"/>
                      <a:tailEnd type="none" w="med" len="med"/>
                    </a:lnB>
                    <a:lnTlToBr>
                      <a:noFill/>
                    </a:lnTlToBr>
                    <a:lnBlToTr>
                      <a:noFill/>
                    </a:lnBlToTr>
                    <a:solidFill>
                      <a:srgbClr val="4F81BD">
                        <a:alpha val="100000"/>
                      </a:srgbClr>
                    </a:solidFill>
                  </a:tcPr>
                </a:tc>
                <a:tc hMerge="1">
                  <a:tcPr>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38100" cap="flat" cmpd="sng">
                      <a:solidFill>
                        <a:srgbClr val="FFFFFF"/>
                      </a:solidFill>
                      <a:prstDash val="solid"/>
                      <a:headEnd type="none" w="med" len="med"/>
                      <a:tailEnd type="none" w="med" len="med"/>
                    </a:lnB>
                  </a:tcPr>
                </a:tc>
                <a:tc rowSpan="3">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r>
                        <a:rPr lang="zh-CN" altLang="en-US" sz="900" b="1">
                          <a:solidFill>
                            <a:srgbClr val="FFFFFF"/>
                          </a:solidFill>
                        </a:rPr>
                        <a:t>年合计</a:t>
                      </a:r>
                      <a:endParaRPr lang="zh-CN" altLang="en-US" sz="900" b="1">
                        <a:solidFill>
                          <a:srgbClr val="FFFFFF"/>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38100" cap="flat" cmpd="sng">
                      <a:solidFill>
                        <a:srgbClr val="FFFFFF"/>
                      </a:solidFill>
                      <a:prstDash val="solid"/>
                      <a:headEnd type="none" w="med" len="med"/>
                      <a:tailEnd type="none" w="med" len="med"/>
                    </a:lnB>
                    <a:lnTlToBr>
                      <a:noFill/>
                    </a:lnTlToBr>
                    <a:lnBlToTr>
                      <a:noFill/>
                    </a:lnBlToTr>
                    <a:solidFill>
                      <a:srgbClr val="4F81BD">
                        <a:alpha val="100000"/>
                      </a:srgbClr>
                    </a:solidFill>
                  </a:tcPr>
                </a:tc>
              </a:tr>
              <a:tr h="227012">
                <a:tc vMerge="1">
                  <a:tcP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tcPr>
                </a:tc>
                <a:tc vMerge="1">
                  <a:tcPr>
                    <a:lnL w="12700" cap="flat" cmpd="sng">
                      <a:solidFill>
                        <a:srgbClr val="FFFFFF"/>
                      </a:solidFill>
                      <a:prstDash val="solid"/>
                      <a:headEnd type="none" w="med" len="med"/>
                      <a:tailEnd type="none" w="med" len="med"/>
                    </a:lnL>
                    <a:lnR w="38100" cap="flat" cmpd="sng">
                      <a:solidFill>
                        <a:srgbClr val="FFFFFF"/>
                      </a:solidFill>
                      <a:prstDash val="solid"/>
                      <a:headEnd type="none" w="med" len="med"/>
                      <a:tailEnd type="none" w="med" len="med"/>
                    </a:lnR>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r>
                        <a:rPr lang="zh-CN" altLang="en-US" sz="900">
                          <a:solidFill>
                            <a:srgbClr val="000000"/>
                          </a:solidFill>
                        </a:rPr>
                        <a:t>月</a:t>
                      </a:r>
                      <a:endParaRPr lang="zh-CN" altLang="en-US" sz="900">
                        <a:solidFill>
                          <a:srgbClr val="000000"/>
                        </a:solidFill>
                      </a:endParaRPr>
                    </a:p>
                  </a:txBody>
                  <a:tcPr marL="90170" marR="90170" marT="46990" marB="46990" vert="horz" anchor="t">
                    <a:lnL w="38100" cap="flat" cmpd="sng">
                      <a:solidFill>
                        <a:srgbClr val="FFFFFF"/>
                      </a:solidFill>
                      <a:prstDash val="solid"/>
                      <a:headEnd type="none" w="med" len="med"/>
                      <a:tailEnd type="none" w="med" len="med"/>
                    </a:lnL>
                    <a:lnR w="38100" cap="flat" cmpd="sng">
                      <a:solidFill>
                        <a:srgbClr val="FFFFFF"/>
                      </a:solidFill>
                      <a:prstDash val="solid"/>
                      <a:headEnd type="none" w="med" len="med"/>
                      <a:tailEnd type="none" w="med" len="med"/>
                    </a:lnR>
                    <a:lnT w="381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chemeClr val="accent1">
                        <a:alpha val="100000"/>
                      </a:scheme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r>
                        <a:rPr lang="en-US" altLang="zh-CN" sz="900">
                          <a:solidFill>
                            <a:srgbClr val="000000"/>
                          </a:solidFill>
                        </a:rPr>
                        <a:t>12</a:t>
                      </a:r>
                      <a:endParaRPr lang="zh-CN" altLang="en-US" sz="900">
                        <a:solidFill>
                          <a:srgbClr val="000000"/>
                        </a:solidFill>
                      </a:endParaRPr>
                    </a:p>
                  </a:txBody>
                  <a:tcPr marL="90170" marR="90170" marT="46990" marB="46990" vert="horz" anchor="t">
                    <a:lnL w="381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381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chemeClr val="accent1">
                        <a:alpha val="100000"/>
                      </a:scheme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r>
                        <a:rPr lang="zh-CN" altLang="en-US" sz="900">
                          <a:solidFill>
                            <a:srgbClr val="000000"/>
                          </a:solidFill>
                        </a:rPr>
                        <a:t>月</a:t>
                      </a:r>
                      <a:endParaRPr lang="zh-CN" altLang="en-US" sz="900">
                        <a:solidFill>
                          <a:srgbClr val="000000"/>
                        </a:solidFill>
                      </a:endParaRPr>
                    </a:p>
                  </a:txBody>
                  <a:tcPr marL="90170" marR="90170" marT="46990" marB="46990"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381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chemeClr val="accent1">
                        <a:alpha val="100000"/>
                      </a:scheme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r>
                        <a:rPr lang="en-US" altLang="zh-CN" sz="900">
                          <a:solidFill>
                            <a:srgbClr val="000000"/>
                          </a:solidFill>
                        </a:rPr>
                        <a:t>12</a:t>
                      </a:r>
                      <a:endParaRPr lang="zh-CN" altLang="en-US" sz="900">
                        <a:solidFill>
                          <a:srgbClr val="000000"/>
                        </a:solidFill>
                      </a:endParaRPr>
                    </a:p>
                  </a:txBody>
                  <a:tcPr marL="90170" marR="90170" marT="46990" marB="46990"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381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chemeClr val="accent1">
                        <a:alpha val="100000"/>
                      </a:scheme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r>
                        <a:rPr lang="zh-CN" altLang="en-US" sz="900">
                          <a:solidFill>
                            <a:srgbClr val="000000"/>
                          </a:solidFill>
                        </a:rPr>
                        <a:t>月</a:t>
                      </a:r>
                      <a:endParaRPr lang="zh-CN" altLang="en-US" sz="900">
                        <a:solidFill>
                          <a:srgbClr val="000000"/>
                        </a:solidFill>
                      </a:endParaRPr>
                    </a:p>
                  </a:txBody>
                  <a:tcPr marL="90170" marR="90170" marT="46990" marB="46990"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381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chemeClr val="accent1">
                        <a:alpha val="100000"/>
                      </a:scheme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r>
                        <a:rPr lang="en-US" altLang="zh-CN" sz="900">
                          <a:solidFill>
                            <a:srgbClr val="000000"/>
                          </a:solidFill>
                        </a:rPr>
                        <a:t>12</a:t>
                      </a:r>
                      <a:endParaRPr lang="zh-CN" altLang="en-US" sz="900">
                        <a:solidFill>
                          <a:srgbClr val="000000"/>
                        </a:solidFill>
                      </a:endParaRPr>
                    </a:p>
                  </a:txBody>
                  <a:tcPr marL="90170" marR="90170" marT="46990" marB="46990"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381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chemeClr val="accent1">
                        <a:alpha val="100000"/>
                      </a:scheme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r>
                        <a:rPr lang="zh-CN" altLang="en-US" sz="900">
                          <a:solidFill>
                            <a:srgbClr val="000000"/>
                          </a:solidFill>
                        </a:rPr>
                        <a:t>月</a:t>
                      </a:r>
                      <a:endParaRPr lang="zh-CN" altLang="en-US" sz="900">
                        <a:solidFill>
                          <a:srgbClr val="000000"/>
                        </a:solidFill>
                      </a:endParaRPr>
                    </a:p>
                  </a:txBody>
                  <a:tcPr marL="90170" marR="90170" marT="46990" marB="46990"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381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chemeClr val="accent1">
                        <a:alpha val="100000"/>
                      </a:scheme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r>
                        <a:rPr lang="en-US" altLang="zh-CN" sz="900">
                          <a:solidFill>
                            <a:srgbClr val="000000"/>
                          </a:solidFill>
                        </a:rPr>
                        <a:t>12</a:t>
                      </a:r>
                      <a:endParaRPr lang="zh-CN" altLang="en-US" sz="900">
                        <a:solidFill>
                          <a:srgbClr val="000000"/>
                        </a:solidFill>
                      </a:endParaRPr>
                    </a:p>
                  </a:txBody>
                  <a:tcPr marL="90170" marR="90170" marT="46990" marB="46990"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381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chemeClr val="accent1">
                        <a:alpha val="100000"/>
                      </a:scheme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r>
                        <a:rPr lang="zh-CN" altLang="en-US" sz="900">
                          <a:solidFill>
                            <a:srgbClr val="000000"/>
                          </a:solidFill>
                        </a:rPr>
                        <a:t>月</a:t>
                      </a:r>
                      <a:endParaRPr lang="zh-CN" altLang="en-US" sz="900">
                        <a:solidFill>
                          <a:srgbClr val="000000"/>
                        </a:solidFill>
                      </a:endParaRPr>
                    </a:p>
                  </a:txBody>
                  <a:tcPr marL="90170" marR="90170" marT="46990" marB="46990"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381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chemeClr val="accent1">
                        <a:alpha val="100000"/>
                      </a:scheme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r>
                        <a:rPr lang="en-US" altLang="zh-CN" sz="900">
                          <a:solidFill>
                            <a:srgbClr val="000000"/>
                          </a:solidFill>
                        </a:rPr>
                        <a:t>12</a:t>
                      </a:r>
                      <a:endParaRPr lang="zh-CN" altLang="en-US" sz="900">
                        <a:solidFill>
                          <a:srgbClr val="000000"/>
                        </a:solidFill>
                      </a:endParaRPr>
                    </a:p>
                  </a:txBody>
                  <a:tcPr marL="90170" marR="90170" marT="46990" marB="46990" vert="horz" anchor="t">
                    <a:lnL w="12700" cap="flat" cmpd="sng">
                      <a:solidFill>
                        <a:srgbClr val="FFFFFF"/>
                      </a:solidFill>
                      <a:prstDash val="solid"/>
                      <a:headEnd type="none" w="med" len="med"/>
                      <a:tailEnd type="none" w="med" len="med"/>
                    </a:lnL>
                    <a:lnR w="38100" cap="flat" cmpd="sng">
                      <a:solidFill>
                        <a:srgbClr val="FFFFFF"/>
                      </a:solidFill>
                      <a:prstDash val="solid"/>
                      <a:headEnd type="none" w="med" len="med"/>
                      <a:tailEnd type="none" w="med" len="med"/>
                    </a:lnR>
                    <a:lnT w="381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chemeClr val="accent1">
                        <a:alpha val="100000"/>
                      </a:schemeClr>
                    </a:solidFill>
                  </a:tcPr>
                </a:tc>
                <a:tc vMerge="1">
                  <a:tcPr>
                    <a:lnL w="381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tcPr>
                </a:tc>
              </a:tr>
              <a:tr h="266700">
                <a:tc vMerge="1">
                  <a:tcP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B w="38100" cap="flat" cmpd="sng">
                      <a:solidFill>
                        <a:srgbClr val="FFFFFF"/>
                      </a:solidFill>
                      <a:prstDash val="solid"/>
                      <a:headEnd type="none" w="med" len="med"/>
                      <a:tailEnd type="none" w="med" len="med"/>
                    </a:lnB>
                  </a:tcPr>
                </a:tc>
                <a:tc vMerge="1">
                  <a:tcPr>
                    <a:lnL w="12700" cap="flat" cmpd="sng">
                      <a:solidFill>
                        <a:srgbClr val="FFFFFF"/>
                      </a:solidFill>
                      <a:prstDash val="solid"/>
                      <a:headEnd type="none" w="med" len="med"/>
                      <a:tailEnd type="none" w="med" len="med"/>
                    </a:lnL>
                    <a:lnR w="38100" cap="flat" cmpd="sng">
                      <a:solidFill>
                        <a:srgbClr val="FFFFFF"/>
                      </a:solidFill>
                      <a:prstDash val="solid"/>
                      <a:headEnd type="none" w="med" len="med"/>
                      <a:tailEnd type="none" w="med" len="med"/>
                    </a:lnR>
                    <a:lnB w="38100" cap="flat" cmpd="sng">
                      <a:solidFill>
                        <a:srgbClr val="FFFFFF"/>
                      </a:solidFill>
                      <a:prstDash val="solid"/>
                      <a:headEnd type="none" w="med" len="med"/>
                      <a:tailEnd type="none" w="med" len="med"/>
                    </a:lnB>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r>
                        <a:rPr lang="zh-CN" altLang="en-US" sz="900">
                          <a:solidFill>
                            <a:srgbClr val="000000"/>
                          </a:solidFill>
                        </a:rPr>
                        <a:t>元</a:t>
                      </a:r>
                      <a:r>
                        <a:rPr lang="en-US" altLang="zh-CN" sz="900">
                          <a:solidFill>
                            <a:srgbClr val="000000"/>
                          </a:solidFill>
                        </a:rPr>
                        <a:t>/</a:t>
                      </a:r>
                      <a:r>
                        <a:rPr lang="zh-CN" altLang="en-US" sz="900">
                          <a:solidFill>
                            <a:srgbClr val="000000"/>
                          </a:solidFill>
                        </a:rPr>
                        <a:t>月（次）</a:t>
                      </a:r>
                      <a:endParaRPr lang="zh-CN" altLang="en-US" sz="900">
                        <a:solidFill>
                          <a:srgbClr val="000000"/>
                        </a:solidFill>
                      </a:endParaRPr>
                    </a:p>
                  </a:txBody>
                  <a:tcPr marL="90170" marR="90170" marT="46990" marB="46990" vert="horz" anchor="ctr">
                    <a:lnL w="381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chemeClr val="accent1">
                        <a:alpha val="100000"/>
                      </a:scheme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r>
                        <a:rPr lang="zh-CN" altLang="en-US" sz="900">
                          <a:solidFill>
                            <a:srgbClr val="000000"/>
                          </a:solidFill>
                        </a:rPr>
                        <a:t>年合计</a:t>
                      </a:r>
                      <a:endParaRPr lang="zh-CN" altLang="en-US" sz="900">
                        <a:solidFill>
                          <a:srgbClr val="000000"/>
                        </a:solidFill>
                      </a:endParaRPr>
                    </a:p>
                  </a:txBody>
                  <a:tcPr marL="90170" marR="90170" marT="46990" marB="46990"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chemeClr val="accent1">
                        <a:alpha val="100000"/>
                      </a:scheme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r>
                        <a:rPr lang="zh-CN" altLang="en-US" sz="900">
                          <a:solidFill>
                            <a:srgbClr val="000000"/>
                          </a:solidFill>
                        </a:rPr>
                        <a:t>元</a:t>
                      </a:r>
                      <a:r>
                        <a:rPr lang="en-US" altLang="zh-CN" sz="900">
                          <a:solidFill>
                            <a:srgbClr val="000000"/>
                          </a:solidFill>
                        </a:rPr>
                        <a:t>/</a:t>
                      </a:r>
                      <a:r>
                        <a:rPr lang="zh-CN" altLang="en-US" sz="900">
                          <a:solidFill>
                            <a:srgbClr val="000000"/>
                          </a:solidFill>
                        </a:rPr>
                        <a:t>月</a:t>
                      </a:r>
                      <a:endParaRPr lang="zh-CN" altLang="en-US" sz="900">
                        <a:solidFill>
                          <a:srgbClr val="000000"/>
                        </a:solidFill>
                      </a:endParaRPr>
                    </a:p>
                  </a:txBody>
                  <a:tcPr marL="90170" marR="90170" marT="46990" marB="46990"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chemeClr val="accent1">
                        <a:alpha val="100000"/>
                      </a:scheme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r>
                        <a:rPr lang="zh-CN" altLang="en-US" sz="900">
                          <a:solidFill>
                            <a:srgbClr val="000000"/>
                          </a:solidFill>
                        </a:rPr>
                        <a:t>年合计</a:t>
                      </a:r>
                      <a:endParaRPr lang="zh-CN" altLang="en-US" sz="900">
                        <a:solidFill>
                          <a:srgbClr val="000000"/>
                        </a:solidFill>
                      </a:endParaRPr>
                    </a:p>
                  </a:txBody>
                  <a:tcPr marL="90170" marR="90170" marT="46990" marB="46990"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chemeClr val="accent1">
                        <a:alpha val="100000"/>
                      </a:scheme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r>
                        <a:rPr lang="zh-CN" altLang="en-US" sz="900">
                          <a:solidFill>
                            <a:srgbClr val="000000"/>
                          </a:solidFill>
                        </a:rPr>
                        <a:t>元</a:t>
                      </a:r>
                      <a:r>
                        <a:rPr lang="en-US" altLang="zh-CN" sz="900">
                          <a:solidFill>
                            <a:srgbClr val="000000"/>
                          </a:solidFill>
                        </a:rPr>
                        <a:t>/</a:t>
                      </a:r>
                      <a:r>
                        <a:rPr lang="zh-CN" altLang="en-US" sz="900">
                          <a:solidFill>
                            <a:srgbClr val="000000"/>
                          </a:solidFill>
                        </a:rPr>
                        <a:t>月</a:t>
                      </a:r>
                      <a:endParaRPr lang="zh-CN" altLang="en-US" sz="900">
                        <a:solidFill>
                          <a:srgbClr val="000000"/>
                        </a:solidFill>
                      </a:endParaRPr>
                    </a:p>
                  </a:txBody>
                  <a:tcPr marL="90170" marR="90170" marT="46990" marB="46990"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chemeClr val="accent1">
                        <a:alpha val="100000"/>
                      </a:scheme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r>
                        <a:rPr lang="zh-CN" altLang="en-US" sz="900">
                          <a:solidFill>
                            <a:srgbClr val="000000"/>
                          </a:solidFill>
                        </a:rPr>
                        <a:t>年合计</a:t>
                      </a:r>
                      <a:endParaRPr lang="zh-CN" altLang="en-US" sz="900">
                        <a:solidFill>
                          <a:srgbClr val="000000"/>
                        </a:solidFill>
                      </a:endParaRPr>
                    </a:p>
                  </a:txBody>
                  <a:tcPr marL="90170" marR="90170" marT="46990" marB="46990"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chemeClr val="accent1">
                        <a:alpha val="100000"/>
                      </a:scheme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r>
                        <a:rPr lang="zh-CN" altLang="en-US" sz="900">
                          <a:solidFill>
                            <a:srgbClr val="000000"/>
                          </a:solidFill>
                        </a:rPr>
                        <a:t>元</a:t>
                      </a:r>
                      <a:r>
                        <a:rPr lang="en-US" altLang="zh-CN" sz="900">
                          <a:solidFill>
                            <a:srgbClr val="000000"/>
                          </a:solidFill>
                        </a:rPr>
                        <a:t>/</a:t>
                      </a:r>
                      <a:r>
                        <a:rPr lang="zh-CN" altLang="en-US" sz="900">
                          <a:solidFill>
                            <a:srgbClr val="000000"/>
                          </a:solidFill>
                        </a:rPr>
                        <a:t>月</a:t>
                      </a:r>
                      <a:endParaRPr lang="zh-CN" altLang="en-US" sz="900">
                        <a:solidFill>
                          <a:srgbClr val="000000"/>
                        </a:solidFill>
                      </a:endParaRPr>
                    </a:p>
                  </a:txBody>
                  <a:tcPr marL="90170" marR="90170" marT="46990" marB="46990"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chemeClr val="accent1">
                        <a:alpha val="100000"/>
                      </a:scheme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r>
                        <a:rPr lang="zh-CN" altLang="en-US" sz="900">
                          <a:solidFill>
                            <a:srgbClr val="000000"/>
                          </a:solidFill>
                        </a:rPr>
                        <a:t>年合计</a:t>
                      </a:r>
                      <a:endParaRPr lang="zh-CN" altLang="en-US" sz="900">
                        <a:solidFill>
                          <a:srgbClr val="000000"/>
                        </a:solidFill>
                      </a:endParaRPr>
                    </a:p>
                  </a:txBody>
                  <a:tcPr marL="90170" marR="90170" marT="46990" marB="46990"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chemeClr val="accent1">
                        <a:alpha val="100000"/>
                      </a:scheme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r>
                        <a:rPr lang="zh-CN" altLang="en-US" sz="900">
                          <a:solidFill>
                            <a:srgbClr val="000000"/>
                          </a:solidFill>
                        </a:rPr>
                        <a:t>元</a:t>
                      </a:r>
                      <a:r>
                        <a:rPr lang="en-US" altLang="zh-CN" sz="900">
                          <a:solidFill>
                            <a:srgbClr val="000000"/>
                          </a:solidFill>
                        </a:rPr>
                        <a:t>/</a:t>
                      </a:r>
                      <a:r>
                        <a:rPr lang="zh-CN" altLang="en-US" sz="900">
                          <a:solidFill>
                            <a:srgbClr val="000000"/>
                          </a:solidFill>
                        </a:rPr>
                        <a:t>月</a:t>
                      </a:r>
                      <a:endParaRPr lang="zh-CN" altLang="en-US" sz="900">
                        <a:solidFill>
                          <a:srgbClr val="000000"/>
                        </a:solidFill>
                      </a:endParaRPr>
                    </a:p>
                  </a:txBody>
                  <a:tcPr marL="90170" marR="90170" marT="46990" marB="46990"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chemeClr val="accent1">
                        <a:alpha val="100000"/>
                      </a:scheme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r>
                        <a:rPr lang="zh-CN" altLang="en-US" sz="900">
                          <a:solidFill>
                            <a:srgbClr val="000000"/>
                          </a:solidFill>
                        </a:rPr>
                        <a:t>年合计</a:t>
                      </a:r>
                      <a:endParaRPr lang="zh-CN" altLang="en-US" sz="900">
                        <a:solidFill>
                          <a:srgbClr val="000000"/>
                        </a:solidFill>
                      </a:endParaRPr>
                    </a:p>
                  </a:txBody>
                  <a:tcPr marL="90170" marR="90170" marT="46990" marB="46990" vert="horz" anchor="ctr">
                    <a:lnL w="12700" cap="flat" cmpd="sng">
                      <a:solidFill>
                        <a:srgbClr val="FFFFFF"/>
                      </a:solidFill>
                      <a:prstDash val="solid"/>
                      <a:headEnd type="none" w="med" len="med"/>
                      <a:tailEnd type="none" w="med" len="med"/>
                    </a:lnL>
                    <a:lnR w="381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chemeClr val="accent1">
                        <a:alpha val="100000"/>
                      </a:schemeClr>
                    </a:solidFill>
                  </a:tcPr>
                </a:tc>
                <a:tc vMerge="1">
                  <a:tcPr>
                    <a:lnL w="381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B w="38100" cap="flat" cmpd="sng">
                      <a:solidFill>
                        <a:srgbClr val="FFFFFF"/>
                      </a:solidFill>
                      <a:prstDash val="solid"/>
                      <a:headEnd type="none" w="med" len="med"/>
                      <a:tailEnd type="none" w="med" len="med"/>
                    </a:lnB>
                  </a:tcPr>
                </a:tc>
              </a:tr>
              <a:tr h="234950">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1</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381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zh-CN" altLang="en-US" sz="900">
                          <a:solidFill>
                            <a:srgbClr val="000000"/>
                          </a:solidFill>
                        </a:rPr>
                        <a:t>公司注册</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381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¥3,000.00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¥3,000.00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endParaRPr lang="zh-CN" altLang="en-US" sz="900">
                        <a:solidFill>
                          <a:srgbClr val="000000"/>
                        </a:solidFill>
                      </a:endParaRPr>
                    </a:p>
                  </a:txBody>
                  <a:tcPr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381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r>
              <a:tr h="214313">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2</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zh-CN" altLang="en-US" sz="900">
                          <a:solidFill>
                            <a:srgbClr val="000000"/>
                          </a:solidFill>
                        </a:rPr>
                        <a:t>商标注册（</a:t>
                      </a:r>
                      <a:r>
                        <a:rPr lang="en-US" altLang="zh-CN" sz="900">
                          <a:solidFill>
                            <a:srgbClr val="000000"/>
                          </a:solidFill>
                        </a:rPr>
                        <a:t>VI</a:t>
                      </a:r>
                      <a:r>
                        <a:rPr lang="zh-CN" altLang="en-US" sz="900">
                          <a:solidFill>
                            <a:srgbClr val="000000"/>
                          </a:solidFill>
                        </a:rPr>
                        <a:t>）</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¥5,000.00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¥5,000.00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endParaRPr lang="zh-CN" altLang="en-US" sz="900">
                        <a:solidFill>
                          <a:srgbClr val="000000"/>
                        </a:solidFill>
                      </a:endParaRPr>
                    </a:p>
                  </a:txBody>
                  <a:tcPr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r>
              <a:tr h="266700">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3</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zh-CN" altLang="en-US" sz="900">
                          <a:solidFill>
                            <a:srgbClr val="000000"/>
                          </a:solidFill>
                        </a:rPr>
                        <a:t>网站</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¥20,000.00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¥20,000.00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¥3,000.00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¥3,000.00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¥3,000.00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¥3,000.00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¥3,000.00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¥3,000.00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¥3,000.00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¥3,000.00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zh-CN" altLang="en-US" sz="900">
                          <a:solidFill>
                            <a:srgbClr val="000000"/>
                          </a:solidFill>
                        </a:rPr>
                        <a:t>外包</a:t>
                      </a:r>
                      <a:endParaRPr lang="zh-CN" altLang="en-US" sz="900">
                        <a:solidFill>
                          <a:srgbClr val="000000"/>
                        </a:solidFill>
                      </a:endParaRPr>
                    </a:p>
                  </a:txBody>
                  <a:tcPr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r>
              <a:tr h="266700">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4</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zh-CN" altLang="en-US" sz="900">
                          <a:solidFill>
                            <a:srgbClr val="000000"/>
                          </a:solidFill>
                        </a:rPr>
                        <a:t>线上营销（微信、博客等等）</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¥30,000.00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¥360,000.00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¥30,000.00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¥360,000.00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¥30,000.00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¥360,000.00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¥30,000.00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¥360,000.00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¥30,000.00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¥360,000.00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endParaRPr lang="zh-CN" altLang="en-US" sz="900">
                        <a:solidFill>
                          <a:srgbClr val="000000"/>
                        </a:solidFill>
                      </a:endParaRPr>
                    </a:p>
                  </a:txBody>
                  <a:tcPr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r>
              <a:tr h="266700">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5</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zh-CN" altLang="en-US" sz="900">
                          <a:solidFill>
                            <a:srgbClr val="000000"/>
                          </a:solidFill>
                        </a:rPr>
                        <a:t>电视广告</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¥30,000.00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¥360,000.00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¥30,000.00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¥360,000.00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¥30,000.00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¥360,000.00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¥30,000.00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¥360,000.00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¥30,000.00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¥360,000.00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endParaRPr lang="zh-CN" altLang="en-US" sz="900">
                        <a:solidFill>
                          <a:srgbClr val="000000"/>
                        </a:solidFill>
                      </a:endParaRPr>
                    </a:p>
                  </a:txBody>
                  <a:tcPr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r>
              <a:tr h="266700">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6</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zh-CN" altLang="en-US" sz="900">
                          <a:solidFill>
                            <a:srgbClr val="000000"/>
                          </a:solidFill>
                        </a:rPr>
                        <a:t>线下营销</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¥30,000.00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¥360,000.00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¥30,000.00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¥360,000.00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¥30,000.00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¥360,000.00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¥30,000.00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¥360,000.00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¥30,000.00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¥360,000.00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endParaRPr lang="zh-CN" altLang="en-US" sz="900">
                        <a:solidFill>
                          <a:srgbClr val="000000"/>
                        </a:solidFill>
                      </a:endParaRPr>
                    </a:p>
                  </a:txBody>
                  <a:tcPr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r>
              <a:tr h="338137">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7</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2000</a:t>
                      </a:r>
                      <a:r>
                        <a:rPr lang="zh-CN" altLang="en-US" sz="900">
                          <a:solidFill>
                            <a:srgbClr val="000000"/>
                          </a:solidFill>
                        </a:rPr>
                        <a:t>平方房租（含办公）</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¥120,000.00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¥1,440,000.00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¥120,000.00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¥1,440,000.00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¥126,000.00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¥1,512,000.00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¥132,000.00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¥1,584,000.00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¥140,000.00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¥1,680,000.00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endParaRPr lang="zh-CN" altLang="en-US" sz="900">
                        <a:solidFill>
                          <a:srgbClr val="000000"/>
                        </a:solidFill>
                      </a:endParaRPr>
                    </a:p>
                  </a:txBody>
                  <a:tcPr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r>
              <a:tr h="215900">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8</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zh-CN" altLang="en-US" sz="900">
                          <a:solidFill>
                            <a:srgbClr val="000000"/>
                          </a:solidFill>
                        </a:rPr>
                        <a:t>场地管理</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¥2,000.00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¥24,000.00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¥2,000.00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¥24,000.00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¥2,000.00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¥24,000.00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¥2,000.00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¥24,000.00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¥2,000.00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¥24,000.00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endParaRPr lang="zh-CN" altLang="en-US" sz="900">
                        <a:solidFill>
                          <a:srgbClr val="000000"/>
                        </a:solidFill>
                      </a:endParaRPr>
                    </a:p>
                  </a:txBody>
                  <a:tcPr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r>
              <a:tr h="268288">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9</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zh-CN" altLang="en-US" sz="900">
                          <a:solidFill>
                            <a:srgbClr val="000000"/>
                          </a:solidFill>
                        </a:rPr>
                        <a:t>水电、空调、卫生费</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¥15,000.00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¥180,000.00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¥15,000.00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¥180,000.00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¥15,000.00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¥180,000.00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¥15,000.00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¥180,000.00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¥15,000.00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¥180,000.00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endParaRPr lang="zh-CN" altLang="en-US" sz="900">
                        <a:solidFill>
                          <a:srgbClr val="000000"/>
                        </a:solidFill>
                      </a:endParaRPr>
                    </a:p>
                  </a:txBody>
                  <a:tcPr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r>
              <a:tr h="266700">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10</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zh-CN" altLang="en-US" sz="900">
                          <a:solidFill>
                            <a:srgbClr val="000000"/>
                          </a:solidFill>
                        </a:rPr>
                        <a:t>设备（蹦床、会员管理门禁）</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¥1,440,000.00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¥1,440,000.00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¥2,000.00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¥24,000.00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¥10,000.00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¥120,000.00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¥10,000.00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¥120,000.00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¥10,000.00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¥120,000.00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endParaRPr lang="zh-CN" altLang="en-US" sz="900">
                        <a:solidFill>
                          <a:srgbClr val="000000"/>
                        </a:solidFill>
                      </a:endParaRPr>
                    </a:p>
                  </a:txBody>
                  <a:tcPr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r>
              <a:tr h="214312">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11</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zh-CN" altLang="en-US" sz="900">
                          <a:solidFill>
                            <a:srgbClr val="000000"/>
                          </a:solidFill>
                        </a:rPr>
                        <a:t>装修</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¥1,000,000.00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¥1,000,000.00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¥2,000.00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¥24,000.00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¥2,000.00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¥24,000.00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¥2,000.00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¥24,000.00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¥2,000.00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¥24,000.00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endParaRPr lang="zh-CN" altLang="en-US" sz="900">
                        <a:solidFill>
                          <a:srgbClr val="000000"/>
                        </a:solidFill>
                      </a:endParaRPr>
                    </a:p>
                  </a:txBody>
                  <a:tcPr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r>
              <a:tr h="214313">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12</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zh-CN" altLang="en-US" sz="900">
                          <a:solidFill>
                            <a:srgbClr val="000000"/>
                          </a:solidFill>
                        </a:rPr>
                        <a:t>团队</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endParaRPr lang="zh-CN" altLang="en-US" sz="900">
                        <a:solidFill>
                          <a:srgbClr val="000000"/>
                        </a:solidFill>
                      </a:endParaRPr>
                    </a:p>
                  </a:txBody>
                  <a:tcPr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r>
              <a:tr h="461962">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r">
                        <a:buNone/>
                      </a:pPr>
                      <a:r>
                        <a:rPr lang="en-US" altLang="zh-CN" sz="900">
                          <a:solidFill>
                            <a:srgbClr val="000000"/>
                          </a:solidFill>
                        </a:rPr>
                        <a:t>12.1</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zh-CN" altLang="en-US" sz="900">
                          <a:solidFill>
                            <a:srgbClr val="000000"/>
                          </a:solidFill>
                        </a:rPr>
                        <a:t>品牌团队（蹦床健身及舞蹈课程开发</a:t>
                      </a:r>
                      <a:r>
                        <a:rPr lang="en-US" altLang="zh-CN" sz="900">
                          <a:solidFill>
                            <a:srgbClr val="000000"/>
                          </a:solidFill>
                        </a:rPr>
                        <a:t>2</a:t>
                      </a:r>
                      <a:r>
                        <a:rPr lang="zh-CN" altLang="en-US" sz="900">
                          <a:solidFill>
                            <a:srgbClr val="000000"/>
                          </a:solidFill>
                        </a:rPr>
                        <a:t>人、品牌营销策划</a:t>
                      </a:r>
                      <a:r>
                        <a:rPr lang="en-US" altLang="zh-CN" sz="900">
                          <a:solidFill>
                            <a:srgbClr val="000000"/>
                          </a:solidFill>
                        </a:rPr>
                        <a:t>2</a:t>
                      </a:r>
                      <a:r>
                        <a:rPr lang="zh-CN" altLang="en-US" sz="900">
                          <a:solidFill>
                            <a:srgbClr val="000000"/>
                          </a:solidFill>
                        </a:rPr>
                        <a:t>人、市场开发</a:t>
                      </a:r>
                      <a:r>
                        <a:rPr lang="en-US" altLang="zh-CN" sz="900">
                          <a:solidFill>
                            <a:srgbClr val="000000"/>
                          </a:solidFill>
                        </a:rPr>
                        <a:t>3</a:t>
                      </a:r>
                      <a:r>
                        <a:rPr lang="zh-CN" altLang="en-US" sz="900">
                          <a:solidFill>
                            <a:srgbClr val="000000"/>
                          </a:solidFill>
                        </a:rPr>
                        <a:t>人、财务</a:t>
                      </a:r>
                      <a:r>
                        <a:rPr lang="en-US" altLang="zh-CN" sz="900">
                          <a:solidFill>
                            <a:srgbClr val="000000"/>
                          </a:solidFill>
                        </a:rPr>
                        <a:t>1</a:t>
                      </a:r>
                      <a:r>
                        <a:rPr lang="zh-CN" altLang="en-US" sz="900">
                          <a:solidFill>
                            <a:srgbClr val="000000"/>
                          </a:solidFill>
                        </a:rPr>
                        <a:t>人、人事</a:t>
                      </a:r>
                      <a:r>
                        <a:rPr lang="en-US" altLang="zh-CN" sz="900">
                          <a:solidFill>
                            <a:srgbClr val="000000"/>
                          </a:solidFill>
                        </a:rPr>
                        <a:t>1</a:t>
                      </a:r>
                      <a:r>
                        <a:rPr lang="zh-CN" altLang="en-US" sz="900">
                          <a:solidFill>
                            <a:srgbClr val="000000"/>
                          </a:solidFill>
                        </a:rPr>
                        <a:t>人）</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58000.00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696000.00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60900.00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730800.00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63945.00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767340.00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67142.25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805707.00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70499.36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845992.35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endParaRPr lang="zh-CN" altLang="en-US" sz="900">
                        <a:solidFill>
                          <a:srgbClr val="000000"/>
                        </a:solidFill>
                      </a:endParaRPr>
                    </a:p>
                  </a:txBody>
                  <a:tcPr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r>
              <a:tr h="460375">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r">
                        <a:buNone/>
                      </a:pPr>
                      <a:r>
                        <a:rPr lang="en-US" altLang="zh-CN" sz="900">
                          <a:solidFill>
                            <a:srgbClr val="000000"/>
                          </a:solidFill>
                        </a:rPr>
                        <a:t>12.2</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zh-CN" altLang="en-US" sz="900">
                          <a:solidFill>
                            <a:srgbClr val="000000"/>
                          </a:solidFill>
                        </a:rPr>
                        <a:t>营运团队（营运经理</a:t>
                      </a:r>
                      <a:r>
                        <a:rPr lang="en-US" altLang="zh-CN" sz="900">
                          <a:solidFill>
                            <a:srgbClr val="000000"/>
                          </a:solidFill>
                        </a:rPr>
                        <a:t>1</a:t>
                      </a:r>
                      <a:r>
                        <a:rPr lang="zh-CN" altLang="en-US" sz="900">
                          <a:solidFill>
                            <a:srgbClr val="000000"/>
                          </a:solidFill>
                        </a:rPr>
                        <a:t>人、安全管理</a:t>
                      </a:r>
                      <a:r>
                        <a:rPr lang="en-US" altLang="zh-CN" sz="900">
                          <a:solidFill>
                            <a:srgbClr val="000000"/>
                          </a:solidFill>
                        </a:rPr>
                        <a:t>5</a:t>
                      </a:r>
                      <a:r>
                        <a:rPr lang="zh-CN" altLang="en-US" sz="900">
                          <a:solidFill>
                            <a:srgbClr val="000000"/>
                          </a:solidFill>
                        </a:rPr>
                        <a:t>人、教</a:t>
                      </a:r>
                      <a:r>
                        <a:rPr lang="en-US" altLang="zh-CN" sz="900">
                          <a:solidFill>
                            <a:srgbClr val="000000"/>
                          </a:solidFill>
                        </a:rPr>
                        <a:t>3</a:t>
                      </a:r>
                      <a:r>
                        <a:rPr lang="zh-CN" altLang="en-US" sz="900">
                          <a:solidFill>
                            <a:srgbClr val="000000"/>
                          </a:solidFill>
                        </a:rPr>
                        <a:t>人、收银</a:t>
                      </a:r>
                      <a:r>
                        <a:rPr lang="en-US" altLang="zh-CN" sz="900">
                          <a:solidFill>
                            <a:srgbClr val="000000"/>
                          </a:solidFill>
                        </a:rPr>
                        <a:t>2</a:t>
                      </a:r>
                      <a:r>
                        <a:rPr lang="zh-CN" altLang="en-US" sz="900">
                          <a:solidFill>
                            <a:srgbClr val="000000"/>
                          </a:solidFill>
                        </a:rPr>
                        <a:t>人、清洁</a:t>
                      </a:r>
                      <a:r>
                        <a:rPr lang="en-US" altLang="zh-CN" sz="900">
                          <a:solidFill>
                            <a:srgbClr val="000000"/>
                          </a:solidFill>
                        </a:rPr>
                        <a:t>1</a:t>
                      </a:r>
                      <a:r>
                        <a:rPr lang="zh-CN" altLang="en-US" sz="900">
                          <a:solidFill>
                            <a:srgbClr val="000000"/>
                          </a:solidFill>
                        </a:rPr>
                        <a:t>人、营销专员）</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59000.00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708000.00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61950.00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743400.00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65047.50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780570.00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68299.88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819598.50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71714.87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860578.43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endParaRPr lang="zh-CN" altLang="en-US" sz="900">
                        <a:solidFill>
                          <a:srgbClr val="000000"/>
                        </a:solidFill>
                      </a:endParaRPr>
                    </a:p>
                  </a:txBody>
                  <a:tcPr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r>
              <a:tr h="215900">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r">
                        <a:buNone/>
                      </a:pPr>
                      <a:r>
                        <a:rPr lang="en-US" altLang="zh-CN" sz="900">
                          <a:solidFill>
                            <a:srgbClr val="000000"/>
                          </a:solidFill>
                        </a:rPr>
                        <a:t>12.3</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zh-CN" altLang="en-US" sz="900">
                          <a:solidFill>
                            <a:srgbClr val="000000"/>
                          </a:solidFill>
                        </a:rPr>
                        <a:t>员工住宿</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¥15,000.00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¥180,000.00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¥15,000.00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¥180,000.00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¥15,000.00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¥180,000.00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¥15,000.00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¥180,000.00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¥15,000.00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¥180,000.00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endParaRPr lang="zh-CN" altLang="en-US" sz="900">
                        <a:solidFill>
                          <a:srgbClr val="000000"/>
                        </a:solidFill>
                      </a:endParaRPr>
                    </a:p>
                  </a:txBody>
                  <a:tcPr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r>
              <a:tr h="214313">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13</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zh-CN" altLang="en-US" sz="900">
                          <a:solidFill>
                            <a:srgbClr val="000000"/>
                          </a:solidFill>
                        </a:rPr>
                        <a:t>保险</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¥2,000.00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¥24,000.00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¥2,000.00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¥24,000.00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¥2,000.00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¥24,000.00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¥2,000.00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¥24,000.00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¥2,000.00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¥24,000.00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endParaRPr lang="zh-CN" altLang="en-US" sz="900">
                        <a:solidFill>
                          <a:srgbClr val="000000"/>
                        </a:solidFill>
                      </a:endParaRPr>
                    </a:p>
                  </a:txBody>
                  <a:tcPr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r>
              <a:tr h="214312">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14</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zh-CN" altLang="en-US" sz="900">
                          <a:solidFill>
                            <a:srgbClr val="000000"/>
                          </a:solidFill>
                        </a:rPr>
                        <a:t>其他费用</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¥5,000.00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¥60,000.00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¥5,000.00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¥60,000.00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¥5,000.00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¥60,000.00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¥5,000.00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¥60,000.00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¥5,000.00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¥60,000.00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endParaRPr lang="zh-CN" altLang="en-US" sz="900">
                        <a:solidFill>
                          <a:srgbClr val="000000"/>
                        </a:solidFill>
                      </a:endParaRPr>
                    </a:p>
                  </a:txBody>
                  <a:tcPr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r>
              <a:tr h="338138">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zh-CN" altLang="en-US" sz="900">
                          <a:solidFill>
                            <a:srgbClr val="000000"/>
                          </a:solidFill>
                        </a:rPr>
                        <a:t>合计</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¥2,834,000.00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¥6,860,000.00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¥378,850.00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¥4,513,200.00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¥398,992.50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¥4,754,910.00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¥411,442.13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¥4,937,305.50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¥426,214.23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¥5,081,570.78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endParaRPr lang="zh-CN" altLang="en-US" sz="900">
                        <a:solidFill>
                          <a:srgbClr val="000000"/>
                        </a:solidFill>
                      </a:endParaRPr>
                    </a:p>
                  </a:txBody>
                  <a:tcPr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r>
            </a:tbl>
          </a:graphicData>
        </a:graphic>
      </p:graphicFrame>
    </p:spTree>
  </p:cSld>
  <p:clrMapOvr>
    <a:masterClrMapping/>
  </p:clrMapOvr>
  <p:transition>
    <p:cover dir="d"/>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410" name="圆角矩形3 389"/>
          <p:cNvSpPr/>
          <p:nvPr/>
        </p:nvSpPr>
        <p:spPr>
          <a:xfrm flipV="1">
            <a:off x="2798763" y="5767388"/>
            <a:ext cx="9231312" cy="450850"/>
          </a:xfrm>
          <a:prstGeom prst="roundRect">
            <a:avLst>
              <a:gd name="adj" fmla="val 16667"/>
            </a:avLst>
          </a:prstGeom>
          <a:solidFill>
            <a:srgbClr val="FFFF00">
              <a:alpha val="100000"/>
            </a:srgbClr>
          </a:solidFill>
          <a:ln w="9525" cap="flat" cmpd="sng">
            <a:solidFill>
              <a:schemeClr val="tx1"/>
            </a:solidFill>
            <a:prstDash val="solid"/>
            <a:headEnd type="none" w="med" len="med"/>
            <a:tailEnd type="none" w="med" len="med"/>
          </a:ln>
        </p:spPr>
        <p:txBody>
          <a:bodyPr lIns="90170" tIns="46990" rIns="90170" bIns="46990" anchor="ctr"/>
          <a:p>
            <a:endParaRPr>
              <a:latin typeface="Arial" panose="020B0604020202020204" pitchFamily="34" charset="0"/>
            </a:endParaRPr>
          </a:p>
        </p:txBody>
      </p:sp>
      <p:grpSp>
        <p:nvGrpSpPr>
          <p:cNvPr id="17411" name="组合 17410"/>
          <p:cNvGrpSpPr>
            <a:grpSpLocks noChangeAspect="1"/>
          </p:cNvGrpSpPr>
          <p:nvPr/>
        </p:nvGrpSpPr>
        <p:grpSpPr>
          <a:xfrm>
            <a:off x="-15875" y="536575"/>
            <a:ext cx="2682875" cy="6013450"/>
            <a:chOff x="0" y="0"/>
            <a:chExt cx="4226" cy="9470"/>
          </a:xfrm>
        </p:grpSpPr>
        <p:pic>
          <p:nvPicPr>
            <p:cNvPr id="17412" name="图片 17411" descr="1312143667_hFFwb3"/>
            <p:cNvPicPr>
              <a:picLocks noChangeAspect="1"/>
            </p:cNvPicPr>
            <p:nvPr/>
          </p:nvPicPr>
          <p:blipFill>
            <a:blip r:embed="rId1"/>
            <a:stretch>
              <a:fillRect/>
            </a:stretch>
          </p:blipFill>
          <p:spPr>
            <a:xfrm>
              <a:off x="31" y="5342"/>
              <a:ext cx="4128" cy="4129"/>
            </a:xfrm>
            <a:prstGeom prst="rect">
              <a:avLst/>
            </a:prstGeom>
            <a:noFill/>
            <a:ln w="9525">
              <a:noFill/>
            </a:ln>
          </p:spPr>
        </p:pic>
        <p:pic>
          <p:nvPicPr>
            <p:cNvPr id="17413" name="图片 17412" descr="W020121109395046564214"/>
            <p:cNvPicPr>
              <a:picLocks noChangeAspect="1"/>
            </p:cNvPicPr>
            <p:nvPr/>
          </p:nvPicPr>
          <p:blipFill>
            <a:blip r:embed="rId2"/>
            <a:stretch>
              <a:fillRect/>
            </a:stretch>
          </p:blipFill>
          <p:spPr>
            <a:xfrm>
              <a:off x="29" y="0"/>
              <a:ext cx="4192" cy="3153"/>
            </a:xfrm>
            <a:prstGeom prst="rect">
              <a:avLst/>
            </a:prstGeom>
            <a:noFill/>
            <a:ln w="9525">
              <a:noFill/>
            </a:ln>
          </p:spPr>
        </p:pic>
        <p:pic>
          <p:nvPicPr>
            <p:cNvPr id="17414" name="图片 17413" descr="131905r79c1qg2k209gcuz"/>
            <p:cNvPicPr>
              <a:picLocks noChangeAspect="1"/>
            </p:cNvPicPr>
            <p:nvPr/>
          </p:nvPicPr>
          <p:blipFill>
            <a:blip r:embed="rId3"/>
            <a:stretch>
              <a:fillRect/>
            </a:stretch>
          </p:blipFill>
          <p:spPr>
            <a:xfrm>
              <a:off x="0" y="3085"/>
              <a:ext cx="4226" cy="2812"/>
            </a:xfrm>
            <a:prstGeom prst="rect">
              <a:avLst/>
            </a:prstGeom>
            <a:noFill/>
            <a:ln w="9525">
              <a:noFill/>
            </a:ln>
          </p:spPr>
        </p:pic>
      </p:grpSp>
      <p:sp>
        <p:nvSpPr>
          <p:cNvPr id="17415" name="矩形 3"/>
          <p:cNvSpPr/>
          <p:nvPr/>
        </p:nvSpPr>
        <p:spPr>
          <a:xfrm>
            <a:off x="6350" y="0"/>
            <a:ext cx="12185650" cy="495300"/>
          </a:xfrm>
          <a:prstGeom prst="rect">
            <a:avLst/>
          </a:prstGeom>
          <a:solidFill>
            <a:srgbClr val="00B0F0"/>
          </a:solidFill>
          <a:ln w="9525">
            <a:noFill/>
          </a:ln>
        </p:spPr>
        <p:txBody>
          <a:bodyPr anchor="ctr"/>
          <a:p>
            <a:pPr algn="ctr"/>
            <a:endParaRPr lang="zh-CN" altLang="en-US" dirty="0">
              <a:solidFill>
                <a:srgbClr val="FFFFFF"/>
              </a:solidFill>
              <a:latin typeface="Calibri" panose="020F0502020204030204" pitchFamily="2" charset="0"/>
            </a:endParaRPr>
          </a:p>
        </p:txBody>
      </p:sp>
      <p:sp>
        <p:nvSpPr>
          <p:cNvPr id="17416" name="矩形 4"/>
          <p:cNvSpPr/>
          <p:nvPr/>
        </p:nvSpPr>
        <p:spPr>
          <a:xfrm>
            <a:off x="-3175" y="6319838"/>
            <a:ext cx="12192000" cy="495300"/>
          </a:xfrm>
          <a:prstGeom prst="rect">
            <a:avLst/>
          </a:prstGeom>
          <a:solidFill>
            <a:srgbClr val="00B0F0"/>
          </a:solidFill>
          <a:ln w="9525">
            <a:noFill/>
          </a:ln>
        </p:spPr>
        <p:txBody>
          <a:bodyPr anchor="ctr"/>
          <a:p>
            <a:pPr algn="ctr"/>
            <a:endParaRPr lang="zh-CN" altLang="en-US" dirty="0">
              <a:solidFill>
                <a:srgbClr val="FFFFFF"/>
              </a:solidFill>
              <a:latin typeface="Calibri" panose="020F0502020204030204" pitchFamily="2" charset="0"/>
            </a:endParaRPr>
          </a:p>
        </p:txBody>
      </p:sp>
      <p:pic>
        <p:nvPicPr>
          <p:cNvPr id="17417" name="Group 8"/>
          <p:cNvPicPr>
            <a:picLocks noChangeAspect="1"/>
          </p:cNvPicPr>
          <p:nvPr/>
        </p:nvPicPr>
        <p:blipFill>
          <a:blip r:embed="rId4"/>
          <a:stretch>
            <a:fillRect/>
          </a:stretch>
        </p:blipFill>
        <p:spPr>
          <a:xfrm>
            <a:off x="1298575" y="1133475"/>
            <a:ext cx="579438" cy="798513"/>
          </a:xfrm>
          <a:prstGeom prst="rect">
            <a:avLst/>
          </a:prstGeom>
          <a:noFill/>
          <a:ln w="9525">
            <a:noFill/>
          </a:ln>
        </p:spPr>
      </p:pic>
      <p:pic>
        <p:nvPicPr>
          <p:cNvPr id="17418" name="Group 42"/>
          <p:cNvPicPr>
            <a:picLocks noChangeAspect="1"/>
          </p:cNvPicPr>
          <p:nvPr/>
        </p:nvPicPr>
        <p:blipFill>
          <a:blip r:embed="rId5"/>
          <a:stretch>
            <a:fillRect/>
          </a:stretch>
        </p:blipFill>
        <p:spPr>
          <a:xfrm>
            <a:off x="6961188" y="3028950"/>
            <a:ext cx="871537" cy="800100"/>
          </a:xfrm>
          <a:prstGeom prst="rect">
            <a:avLst/>
          </a:prstGeom>
          <a:noFill/>
          <a:ln w="9525">
            <a:noFill/>
          </a:ln>
        </p:spPr>
      </p:pic>
      <p:pic>
        <p:nvPicPr>
          <p:cNvPr id="17419" name="Group 52"/>
          <p:cNvPicPr>
            <a:picLocks noChangeAspect="1"/>
          </p:cNvPicPr>
          <p:nvPr/>
        </p:nvPicPr>
        <p:blipFill>
          <a:blip r:embed="rId6"/>
          <a:stretch>
            <a:fillRect/>
          </a:stretch>
        </p:blipFill>
        <p:spPr>
          <a:xfrm>
            <a:off x="6961188" y="1139825"/>
            <a:ext cx="841375" cy="785813"/>
          </a:xfrm>
          <a:prstGeom prst="rect">
            <a:avLst/>
          </a:prstGeom>
          <a:noFill/>
          <a:ln w="9525">
            <a:noFill/>
          </a:ln>
        </p:spPr>
      </p:pic>
      <p:sp>
        <p:nvSpPr>
          <p:cNvPr id="17420" name="文本框 17419"/>
          <p:cNvSpPr txBox="1"/>
          <p:nvPr/>
        </p:nvSpPr>
        <p:spPr>
          <a:xfrm>
            <a:off x="265113" y="0"/>
            <a:ext cx="6056312" cy="457200"/>
          </a:xfrm>
          <a:prstGeom prst="rect">
            <a:avLst/>
          </a:prstGeom>
          <a:noFill/>
          <a:ln w="9525">
            <a:noFill/>
          </a:ln>
        </p:spPr>
        <p:txBody>
          <a:bodyPr wrap="square">
            <a:spAutoFit/>
          </a:bodyPr>
          <a:p>
            <a:pPr>
              <a:spcBef>
                <a:spcPct val="50000"/>
              </a:spcBef>
            </a:pPr>
            <a:r>
              <a:rPr lang="zh-CN" altLang="en-US" sz="2400" dirty="0">
                <a:latin typeface="微软雅黑" panose="020B0503020204020204" pitchFamily="2" charset="-122"/>
                <a:ea typeface="微软雅黑" panose="020B0503020204020204" pitchFamily="2" charset="-122"/>
                <a:sym typeface="微软雅黑" panose="020B0503020204020204" pitchFamily="2" charset="-122"/>
              </a:rPr>
              <a:t>2000平方蹦床运动场产出估算 </a:t>
            </a:r>
            <a:endParaRPr lang="zh-CN" altLang="en-US" dirty="0">
              <a:latin typeface="Calibri" panose="020F0502020204030204" pitchFamily="2" charset="0"/>
            </a:endParaRPr>
          </a:p>
        </p:txBody>
      </p:sp>
      <p:sp>
        <p:nvSpPr>
          <p:cNvPr id="17421" name="文本框 17420"/>
          <p:cNvSpPr txBox="1"/>
          <p:nvPr/>
        </p:nvSpPr>
        <p:spPr>
          <a:xfrm>
            <a:off x="2806700" y="5811838"/>
            <a:ext cx="9124950" cy="366712"/>
          </a:xfrm>
          <a:prstGeom prst="rect">
            <a:avLst/>
          </a:prstGeom>
          <a:noFill/>
          <a:ln w="9525">
            <a:noFill/>
          </a:ln>
        </p:spPr>
        <p:txBody>
          <a:bodyPr wrap="square" anchor="t">
            <a:spAutoFit/>
          </a:bodyPr>
          <a:p>
            <a:r>
              <a:rPr lang="zh-CN" altLang="en-US" dirty="0">
                <a:latin typeface="华文楷体" panose="02010600040101010101" charset="-122"/>
                <a:ea typeface="华文楷体" panose="02010600040101010101" charset="-122"/>
              </a:rPr>
              <a:t>通过营销</a:t>
            </a:r>
            <a:endParaRPr lang="zh-CN" altLang="en-US" dirty="0">
              <a:latin typeface="华文楷体" panose="02010600040101010101" charset="-122"/>
              <a:ea typeface="华文楷体" panose="02010600040101010101" charset="-122"/>
            </a:endParaRPr>
          </a:p>
        </p:txBody>
      </p:sp>
      <p:graphicFrame>
        <p:nvGraphicFramePr>
          <p:cNvPr id="17422" name="表格 17421"/>
          <p:cNvGraphicFramePr/>
          <p:nvPr/>
        </p:nvGraphicFramePr>
        <p:xfrm>
          <a:off x="2728913" y="584200"/>
          <a:ext cx="9331325" cy="5110163"/>
        </p:xfrm>
        <a:graphic>
          <a:graphicData uri="http://schemas.openxmlformats.org/drawingml/2006/table">
            <a:tbl>
              <a:tblPr/>
              <a:tblGrid>
                <a:gridCol w="361950"/>
                <a:gridCol w="1050925"/>
                <a:gridCol w="820738"/>
                <a:gridCol w="693737"/>
                <a:gridCol w="981075"/>
                <a:gridCol w="333375"/>
                <a:gridCol w="844550"/>
                <a:gridCol w="1204913"/>
                <a:gridCol w="909637"/>
                <a:gridCol w="652463"/>
                <a:gridCol w="566737"/>
                <a:gridCol w="911225"/>
              </a:tblGrid>
              <a:tr h="503238">
                <a:tc rowSpan="2">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lnSpc>
                          <a:spcPct val="100000"/>
                        </a:lnSpc>
                        <a:buNone/>
                      </a:pPr>
                      <a:r>
                        <a:rPr lang="zh-CN" altLang="en-US" sz="900" b="1">
                          <a:solidFill>
                            <a:srgbClr val="FFFFFF"/>
                          </a:solidFill>
                        </a:rPr>
                        <a:t>序号</a:t>
                      </a:r>
                      <a:endParaRPr lang="zh-CN" altLang="en-US" sz="900" b="1">
                        <a:solidFill>
                          <a:srgbClr val="FFFFFF"/>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38100" cap="flat" cmpd="sng">
                      <a:solidFill>
                        <a:srgbClr val="FFFFFF"/>
                      </a:solidFill>
                      <a:prstDash val="solid"/>
                      <a:headEnd type="none" w="med" len="med"/>
                      <a:tailEnd type="none" w="med" len="med"/>
                    </a:lnB>
                    <a:lnTlToBr>
                      <a:noFill/>
                    </a:lnTlToBr>
                    <a:lnBlToTr>
                      <a:noFill/>
                    </a:lnBlToTr>
                    <a:solidFill>
                      <a:srgbClr val="4F81BD">
                        <a:alpha val="100000"/>
                      </a:srgbClr>
                    </a:solidFill>
                  </a:tcPr>
                </a:tc>
                <a:tc rowSpan="2">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lnSpc>
                          <a:spcPct val="100000"/>
                        </a:lnSpc>
                        <a:buNone/>
                      </a:pPr>
                      <a:r>
                        <a:rPr lang="zh-CN" altLang="en-US" sz="900" b="1">
                          <a:solidFill>
                            <a:srgbClr val="FFFFFF"/>
                          </a:solidFill>
                        </a:rPr>
                        <a:t>子项目</a:t>
                      </a:r>
                      <a:endParaRPr lang="zh-CN" altLang="en-US" sz="900" b="1">
                        <a:solidFill>
                          <a:srgbClr val="FFFFFF"/>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38100" cap="flat" cmpd="sng">
                      <a:solidFill>
                        <a:srgbClr val="FFFFFF"/>
                      </a:solidFill>
                      <a:prstDash val="solid"/>
                      <a:headEnd type="none" w="med" len="med"/>
                      <a:tailEnd type="none" w="med" len="med"/>
                    </a:lnB>
                    <a:lnTlToBr>
                      <a:noFill/>
                    </a:lnTlToBr>
                    <a:lnBlToTr>
                      <a:noFill/>
                    </a:lnBlToTr>
                    <a:solidFill>
                      <a:srgbClr val="4F81BD">
                        <a:alpha val="100000"/>
                      </a:srgbClr>
                    </a:solidFill>
                  </a:tcPr>
                </a:tc>
                <a:tc rowSpan="2">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lnSpc>
                          <a:spcPct val="100000"/>
                        </a:lnSpc>
                        <a:buNone/>
                      </a:pPr>
                      <a:r>
                        <a:rPr lang="zh-CN" altLang="en-US" sz="900" b="1">
                          <a:solidFill>
                            <a:srgbClr val="FFFFFF"/>
                          </a:solidFill>
                        </a:rPr>
                        <a:t>面积（平米）</a:t>
                      </a:r>
                      <a:endParaRPr lang="zh-CN" altLang="en-US" sz="900" b="1">
                        <a:solidFill>
                          <a:srgbClr val="FFFFFF"/>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38100" cap="flat" cmpd="sng">
                      <a:solidFill>
                        <a:srgbClr val="FFFFFF"/>
                      </a:solidFill>
                      <a:prstDash val="solid"/>
                      <a:headEnd type="none" w="med" len="med"/>
                      <a:tailEnd type="none" w="med" len="med"/>
                    </a:lnB>
                    <a:lnTlToBr>
                      <a:noFill/>
                    </a:lnTlToBr>
                    <a:lnBlToTr>
                      <a:noFill/>
                    </a:lnBlToTr>
                    <a:solidFill>
                      <a:srgbClr val="4F81BD">
                        <a:alpha val="100000"/>
                      </a:srgbClr>
                    </a:solidFill>
                  </a:tcPr>
                </a:tc>
                <a:tc rowSpan="2">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lnSpc>
                          <a:spcPct val="100000"/>
                        </a:lnSpc>
                        <a:buNone/>
                      </a:pPr>
                      <a:r>
                        <a:rPr lang="zh-CN" altLang="en-US" sz="900" b="1">
                          <a:solidFill>
                            <a:srgbClr val="FFFFFF"/>
                          </a:solidFill>
                        </a:rPr>
                        <a:t>标准同时接待能力（位）</a:t>
                      </a:r>
                      <a:endParaRPr lang="zh-CN" altLang="en-US" sz="900" b="1">
                        <a:solidFill>
                          <a:srgbClr val="FFFFFF"/>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38100" cap="flat" cmpd="sng">
                      <a:solidFill>
                        <a:srgbClr val="FFFFFF"/>
                      </a:solidFill>
                      <a:prstDash val="solid"/>
                      <a:headEnd type="none" w="med" len="med"/>
                      <a:tailEnd type="none" w="med" len="med"/>
                    </a:lnB>
                    <a:lnTlToBr>
                      <a:noFill/>
                    </a:lnTlToBr>
                    <a:lnBlToTr>
                      <a:noFill/>
                    </a:lnBlToTr>
                    <a:solidFill>
                      <a:srgbClr val="4F81BD">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lnSpc>
                          <a:spcPct val="100000"/>
                        </a:lnSpc>
                        <a:buNone/>
                      </a:pPr>
                      <a:r>
                        <a:rPr lang="zh-CN" altLang="en-US" sz="900" b="1">
                          <a:solidFill>
                            <a:srgbClr val="FFFFFF"/>
                          </a:solidFill>
                        </a:rPr>
                        <a:t>工作日每天接待批次</a:t>
                      </a:r>
                      <a:r>
                        <a:rPr lang="en-US" altLang="zh-CN" sz="900" b="1">
                          <a:solidFill>
                            <a:srgbClr val="FFFFFF"/>
                          </a:solidFill>
                        </a:rPr>
                        <a:t>10:00-20:00</a:t>
                      </a:r>
                      <a:endParaRPr lang="zh-CN" altLang="en-US" sz="900" b="1">
                        <a:solidFill>
                          <a:srgbClr val="FFFFFF"/>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38100" cap="flat" cmpd="sng">
                      <a:solidFill>
                        <a:srgbClr val="FFFFFF"/>
                      </a:solidFill>
                      <a:prstDash val="solid"/>
                      <a:headEnd type="none" w="med" len="med"/>
                      <a:tailEnd type="none" w="med" len="med"/>
                    </a:lnB>
                    <a:lnTlToBr>
                      <a:noFill/>
                    </a:lnTlToBr>
                    <a:lnBlToTr>
                      <a:noFill/>
                    </a:lnBlToTr>
                    <a:solidFill>
                      <a:srgbClr val="4F81BD">
                        <a:alpha val="100000"/>
                      </a:srgbClr>
                    </a:solidFill>
                  </a:tcPr>
                </a:tc>
                <a:tc gridSpan="2">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lnSpc>
                          <a:spcPct val="100000"/>
                        </a:lnSpc>
                        <a:buNone/>
                      </a:pPr>
                      <a:r>
                        <a:rPr lang="zh-CN" altLang="en-US" sz="900" b="1">
                          <a:solidFill>
                            <a:srgbClr val="FFFFFF"/>
                          </a:solidFill>
                        </a:rPr>
                        <a:t>年工作日</a:t>
                      </a:r>
                      <a:r>
                        <a:rPr lang="en-US" altLang="zh-CN" sz="900" b="1">
                          <a:solidFill>
                            <a:srgbClr val="FFFFFF"/>
                          </a:solidFill>
                        </a:rPr>
                        <a:t>261</a:t>
                      </a:r>
                      <a:r>
                        <a:rPr lang="zh-CN" altLang="en-US" sz="900" b="1">
                          <a:solidFill>
                            <a:srgbClr val="FFFFFF"/>
                          </a:solidFill>
                        </a:rPr>
                        <a:t>天接待</a:t>
                      </a:r>
                      <a:endParaRPr lang="zh-CN" altLang="en-US" sz="900" b="1">
                        <a:solidFill>
                          <a:srgbClr val="FFFFFF"/>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38100" cap="flat" cmpd="sng">
                      <a:solidFill>
                        <a:srgbClr val="FFFFFF"/>
                      </a:solidFill>
                      <a:prstDash val="solid"/>
                      <a:headEnd type="none" w="med" len="med"/>
                      <a:tailEnd type="none" w="med" len="med"/>
                    </a:lnB>
                    <a:lnTlToBr>
                      <a:noFill/>
                    </a:lnTlToBr>
                    <a:lnBlToTr>
                      <a:noFill/>
                    </a:lnBlToTr>
                    <a:solidFill>
                      <a:srgbClr val="4F81BD">
                        <a:alpha val="100000"/>
                      </a:srgbClr>
                    </a:solidFill>
                  </a:tcPr>
                </a:tc>
                <a:tc hMerge="1">
                  <a:tcPr>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38100" cap="flat" cmpd="sng">
                      <a:solidFill>
                        <a:srgbClr val="FFFFFF"/>
                      </a:solidFill>
                      <a:prstDash val="solid"/>
                      <a:headEnd type="none" w="med" len="med"/>
                      <a:tailEnd type="none" w="med" len="med"/>
                    </a:lnB>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lnSpc>
                          <a:spcPct val="100000"/>
                        </a:lnSpc>
                        <a:buNone/>
                      </a:pPr>
                      <a:r>
                        <a:rPr lang="zh-CN" altLang="en-US" sz="900" b="1">
                          <a:solidFill>
                            <a:srgbClr val="FFFFFF"/>
                          </a:solidFill>
                        </a:rPr>
                        <a:t>休息日每天接待批次</a:t>
                      </a:r>
                      <a:r>
                        <a:rPr lang="en-US" altLang="zh-CN" sz="900" b="1">
                          <a:solidFill>
                            <a:srgbClr val="FFFFFF"/>
                          </a:solidFill>
                        </a:rPr>
                        <a:t>10:00-20:00</a:t>
                      </a:r>
                      <a:endParaRPr lang="zh-CN" altLang="en-US" sz="900" b="1">
                        <a:solidFill>
                          <a:srgbClr val="FFFFFF"/>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38100" cap="flat" cmpd="sng">
                      <a:solidFill>
                        <a:srgbClr val="FFFFFF"/>
                      </a:solidFill>
                      <a:prstDash val="solid"/>
                      <a:headEnd type="none" w="med" len="med"/>
                      <a:tailEnd type="none" w="med" len="med"/>
                    </a:lnB>
                    <a:lnTlToBr>
                      <a:noFill/>
                    </a:lnTlToBr>
                    <a:lnBlToTr>
                      <a:noFill/>
                    </a:lnBlToTr>
                    <a:solidFill>
                      <a:srgbClr val="4F81BD">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lnSpc>
                          <a:spcPct val="100000"/>
                        </a:lnSpc>
                        <a:buNone/>
                      </a:pPr>
                      <a:r>
                        <a:rPr lang="zh-CN" altLang="en-US" sz="900" b="1">
                          <a:solidFill>
                            <a:srgbClr val="FFFFFF"/>
                          </a:solidFill>
                        </a:rPr>
                        <a:t>年休息日</a:t>
                      </a:r>
                      <a:r>
                        <a:rPr lang="en-US" altLang="zh-CN" sz="900" b="1">
                          <a:solidFill>
                            <a:srgbClr val="FFFFFF"/>
                          </a:solidFill>
                        </a:rPr>
                        <a:t>104</a:t>
                      </a:r>
                      <a:r>
                        <a:rPr lang="zh-CN" altLang="en-US" sz="900" b="1">
                          <a:solidFill>
                            <a:srgbClr val="FFFFFF"/>
                          </a:solidFill>
                        </a:rPr>
                        <a:t>天接待</a:t>
                      </a:r>
                      <a:endParaRPr lang="zh-CN" altLang="en-US" sz="900" b="1">
                        <a:solidFill>
                          <a:srgbClr val="FFFFFF"/>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38100" cap="flat" cmpd="sng">
                      <a:solidFill>
                        <a:srgbClr val="FFFFFF"/>
                      </a:solidFill>
                      <a:prstDash val="solid"/>
                      <a:headEnd type="none" w="med" len="med"/>
                      <a:tailEnd type="none" w="med" len="med"/>
                    </a:lnB>
                    <a:lnTlToBr>
                      <a:noFill/>
                    </a:lnTlToBr>
                    <a:lnBlToTr>
                      <a:noFill/>
                    </a:lnBlToTr>
                    <a:solidFill>
                      <a:srgbClr val="4F81BD">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lnSpc>
                          <a:spcPct val="100000"/>
                        </a:lnSpc>
                        <a:buNone/>
                      </a:pPr>
                      <a:r>
                        <a:rPr lang="zh-CN" altLang="en-US" sz="900" b="1">
                          <a:solidFill>
                            <a:srgbClr val="FFFFFF"/>
                          </a:solidFill>
                        </a:rPr>
                        <a:t>年接待人数预估</a:t>
                      </a:r>
                      <a:endParaRPr lang="zh-CN" altLang="en-US" sz="900" b="1">
                        <a:solidFill>
                          <a:srgbClr val="FFFFFF"/>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38100" cap="flat" cmpd="sng">
                      <a:solidFill>
                        <a:srgbClr val="FFFFFF"/>
                      </a:solidFill>
                      <a:prstDash val="solid"/>
                      <a:headEnd type="none" w="med" len="med"/>
                      <a:tailEnd type="none" w="med" len="med"/>
                    </a:lnB>
                    <a:lnTlToBr>
                      <a:noFill/>
                    </a:lnTlToBr>
                    <a:lnBlToTr>
                      <a:noFill/>
                    </a:lnBlToTr>
                    <a:solidFill>
                      <a:srgbClr val="4F81BD">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lnSpc>
                          <a:spcPct val="100000"/>
                        </a:lnSpc>
                        <a:buNone/>
                      </a:pPr>
                      <a:r>
                        <a:rPr lang="zh-CN" altLang="en-US" sz="900" b="1">
                          <a:solidFill>
                            <a:srgbClr val="FFFFFF"/>
                          </a:solidFill>
                        </a:rPr>
                        <a:t>票价</a:t>
                      </a:r>
                      <a:endParaRPr lang="zh-CN" altLang="en-US" sz="900" b="1">
                        <a:solidFill>
                          <a:srgbClr val="FFFFFF"/>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38100" cap="flat" cmpd="sng">
                      <a:solidFill>
                        <a:srgbClr val="FFFFFF"/>
                      </a:solidFill>
                      <a:prstDash val="solid"/>
                      <a:headEnd type="none" w="med" len="med"/>
                      <a:tailEnd type="none" w="med" len="med"/>
                    </a:lnB>
                    <a:lnTlToBr>
                      <a:noFill/>
                    </a:lnTlToBr>
                    <a:lnBlToTr>
                      <a:noFill/>
                    </a:lnBlToTr>
                    <a:solidFill>
                      <a:srgbClr val="4F81BD">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lnSpc>
                          <a:spcPct val="100000"/>
                        </a:lnSpc>
                        <a:buNone/>
                      </a:pPr>
                      <a:r>
                        <a:rPr lang="zh-CN" altLang="en-US" sz="900" b="1">
                          <a:solidFill>
                            <a:srgbClr val="FFFFFF"/>
                          </a:solidFill>
                        </a:rPr>
                        <a:t>年收入</a:t>
                      </a:r>
                      <a:endParaRPr lang="zh-CN" altLang="en-US" sz="900" b="1">
                        <a:solidFill>
                          <a:srgbClr val="FFFFFF"/>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38100" cap="flat" cmpd="sng">
                      <a:solidFill>
                        <a:srgbClr val="FFFFFF"/>
                      </a:solidFill>
                      <a:prstDash val="solid"/>
                      <a:headEnd type="none" w="med" len="med"/>
                      <a:tailEnd type="none" w="med" len="med"/>
                    </a:lnB>
                    <a:lnTlToBr>
                      <a:noFill/>
                    </a:lnTlToBr>
                    <a:lnBlToTr>
                      <a:noFill/>
                    </a:lnBlToTr>
                    <a:solidFill>
                      <a:srgbClr val="4F81BD">
                        <a:alpha val="100000"/>
                      </a:srgbClr>
                    </a:solidFill>
                  </a:tcPr>
                </a:tc>
              </a:tr>
              <a:tr h="296862">
                <a:tc vMerge="1">
                  <a:tcP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B w="38100" cap="flat" cmpd="sng">
                      <a:solidFill>
                        <a:srgbClr val="FFFFFF"/>
                      </a:solidFill>
                      <a:prstDash val="solid"/>
                      <a:headEnd type="none" w="med" len="med"/>
                      <a:tailEnd type="none" w="med" len="med"/>
                    </a:lnB>
                  </a:tcPr>
                </a:tc>
                <a:tc vMerge="1">
                  <a:tcP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B w="38100" cap="flat" cmpd="sng">
                      <a:solidFill>
                        <a:srgbClr val="FFFFFF"/>
                      </a:solidFill>
                      <a:prstDash val="solid"/>
                      <a:headEnd type="none" w="med" len="med"/>
                      <a:tailEnd type="none" w="med" len="med"/>
                    </a:lnB>
                  </a:tcPr>
                </a:tc>
                <a:tc vMerge="1">
                  <a:tcP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B w="38100" cap="flat" cmpd="sng">
                      <a:solidFill>
                        <a:srgbClr val="FFFFFF"/>
                      </a:solidFill>
                      <a:prstDash val="solid"/>
                      <a:headEnd type="none" w="med" len="med"/>
                      <a:tailEnd type="none" w="med" len="med"/>
                    </a:lnB>
                  </a:tcPr>
                </a:tc>
                <a:tc vMerge="1">
                  <a:tcPr>
                    <a:lnL w="12700" cap="flat" cmpd="sng">
                      <a:solidFill>
                        <a:srgbClr val="FFFFFF"/>
                      </a:solidFill>
                      <a:prstDash val="solid"/>
                      <a:headEnd type="none" w="med" len="med"/>
                      <a:tailEnd type="none" w="med" len="med"/>
                    </a:lnL>
                    <a:lnR w="38100" cap="flat" cmpd="sng">
                      <a:solidFill>
                        <a:srgbClr val="FFFFFF"/>
                      </a:solidFill>
                      <a:prstDash val="solid"/>
                      <a:headEnd type="none" w="med" len="med"/>
                      <a:tailEnd type="none" w="med" len="med"/>
                    </a:lnR>
                    <a:lnB w="38100" cap="flat" cmpd="sng">
                      <a:solidFill>
                        <a:srgbClr val="FFFFFF"/>
                      </a:solidFill>
                      <a:prstDash val="solid"/>
                      <a:headEnd type="none" w="med" len="med"/>
                      <a:tailEnd type="none" w="med" len="med"/>
                    </a:lnB>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r>
                        <a:rPr lang="en-US" altLang="zh-CN" sz="900" b="1">
                          <a:solidFill>
                            <a:srgbClr val="FFFFFF"/>
                          </a:solidFill>
                          <a:sym typeface="Arial" panose="020B0604020202020204" pitchFamily="34" charset="0"/>
                        </a:rPr>
                        <a:t>0.1</a:t>
                      </a:r>
                      <a:endParaRPr lang="zh-CN" altLang="en-US" sz="900" b="1">
                        <a:solidFill>
                          <a:srgbClr val="FFFFFF"/>
                        </a:solidFill>
                        <a:sym typeface="Arial" panose="020B0604020202020204" pitchFamily="34" charset="0"/>
                      </a:endParaRPr>
                    </a:p>
                  </a:txBody>
                  <a:tcPr marL="90170" marR="90170" marT="46990" marB="46990" vert="horz" anchor="ctr">
                    <a:lnL w="381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381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chemeClr val="accent1">
                        <a:alpha val="100000"/>
                      </a:schemeClr>
                    </a:solidFill>
                  </a:tcPr>
                </a:tc>
                <a:tc gridSpan="2">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r>
                        <a:rPr lang="en-US" altLang="zh-CN" sz="900" b="1">
                          <a:solidFill>
                            <a:srgbClr val="FFFFFF"/>
                          </a:solidFill>
                          <a:sym typeface="Arial" panose="020B0604020202020204" pitchFamily="34" charset="0"/>
                        </a:rPr>
                        <a:t>261</a:t>
                      </a:r>
                      <a:endParaRPr lang="zh-CN" altLang="en-US" sz="900" b="1">
                        <a:solidFill>
                          <a:srgbClr val="FFFFFF"/>
                        </a:solidFill>
                        <a:sym typeface="Arial" panose="020B0604020202020204" pitchFamily="34" charset="0"/>
                      </a:endParaRPr>
                    </a:p>
                  </a:txBody>
                  <a:tcPr marL="90170" marR="90170" marT="46990" marB="46990"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381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chemeClr val="accent1">
                        <a:alpha val="100000"/>
                      </a:schemeClr>
                    </a:solidFill>
                  </a:tcPr>
                </a:tc>
                <a:tc hMerge="1">
                  <a:tcPr>
                    <a:lnR w="12700" cap="flat" cmpd="sng">
                      <a:solidFill>
                        <a:srgbClr val="FFFFFF"/>
                      </a:solidFill>
                      <a:prstDash val="solid"/>
                      <a:headEnd type="none" w="med" len="med"/>
                      <a:tailEnd type="none" w="med" len="med"/>
                    </a:lnR>
                    <a:lnT w="381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r>
                        <a:rPr lang="en-US" altLang="zh-CN" sz="900" b="1">
                          <a:solidFill>
                            <a:srgbClr val="FFFFFF"/>
                          </a:solidFill>
                          <a:sym typeface="Arial" panose="020B0604020202020204" pitchFamily="34" charset="0"/>
                        </a:rPr>
                        <a:t>6</a:t>
                      </a:r>
                      <a:endParaRPr lang="zh-CN" altLang="en-US" sz="900" b="1">
                        <a:solidFill>
                          <a:srgbClr val="FFFFFF"/>
                        </a:solidFill>
                        <a:sym typeface="Arial" panose="020B0604020202020204" pitchFamily="34" charset="0"/>
                      </a:endParaRPr>
                    </a:p>
                  </a:txBody>
                  <a:tcPr marL="90170" marR="90170" marT="46990" marB="46990"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381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chemeClr val="accent1">
                        <a:alpha val="100000"/>
                      </a:scheme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r>
                        <a:rPr lang="en-US" altLang="zh-CN" sz="900" b="1">
                          <a:solidFill>
                            <a:srgbClr val="FFFFFF"/>
                          </a:solidFill>
                          <a:sym typeface="Arial" panose="020B0604020202020204" pitchFamily="34" charset="0"/>
                        </a:rPr>
                        <a:t>104</a:t>
                      </a:r>
                      <a:endParaRPr lang="zh-CN" altLang="en-US" sz="900" b="1">
                        <a:solidFill>
                          <a:srgbClr val="FFFFFF"/>
                        </a:solidFill>
                        <a:sym typeface="Arial" panose="020B0604020202020204" pitchFamily="34" charset="0"/>
                      </a:endParaRPr>
                    </a:p>
                  </a:txBody>
                  <a:tcPr marL="90170" marR="90170" marT="46990" marB="46990"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381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chemeClr val="accent1">
                        <a:alpha val="100000"/>
                      </a:scheme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endParaRPr lang="zh-CN" altLang="en-US" sz="900" b="1">
                        <a:solidFill>
                          <a:srgbClr val="FFFFFF"/>
                        </a:solidFill>
                        <a:sym typeface="Arial" panose="020B0604020202020204" pitchFamily="34" charset="0"/>
                      </a:endParaRPr>
                    </a:p>
                  </a:txBody>
                  <a:tcPr marL="90170" marR="90170" marT="46990" marB="46990"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381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chemeClr val="accent1">
                        <a:alpha val="100000"/>
                      </a:scheme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endParaRPr lang="zh-CN" altLang="en-US" sz="900" b="1">
                        <a:solidFill>
                          <a:srgbClr val="FFFFFF"/>
                        </a:solidFill>
                        <a:sym typeface="Arial" panose="020B0604020202020204" pitchFamily="34" charset="0"/>
                      </a:endParaRPr>
                    </a:p>
                  </a:txBody>
                  <a:tcPr marL="90170" marR="90170" marT="46990" marB="46990"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381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chemeClr val="accent1">
                        <a:alpha val="100000"/>
                      </a:scheme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endParaRPr lang="zh-CN" altLang="en-US" sz="900" b="1">
                        <a:solidFill>
                          <a:srgbClr val="FFFFFF"/>
                        </a:solidFill>
                        <a:sym typeface="Arial" panose="020B0604020202020204" pitchFamily="34" charset="0"/>
                      </a:endParaRPr>
                    </a:p>
                  </a:txBody>
                  <a:tcPr marL="90170" marR="90170" marT="46990" marB="46990"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381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chemeClr val="accent1">
                        <a:alpha val="100000"/>
                      </a:schemeClr>
                    </a:solidFill>
                  </a:tcPr>
                </a:tc>
              </a:tr>
              <a:tr h="338138">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r>
                        <a:rPr lang="en-US" altLang="zh-CN" sz="900">
                          <a:solidFill>
                            <a:srgbClr val="000000"/>
                          </a:solidFill>
                        </a:rPr>
                        <a:t>1</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381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zh-CN" altLang="en-US" sz="900">
                          <a:solidFill>
                            <a:srgbClr val="000000"/>
                          </a:solidFill>
                        </a:rPr>
                        <a:t>海绵池</a:t>
                      </a:r>
                      <a:r>
                        <a:rPr lang="en-US" altLang="zh-CN" sz="900">
                          <a:solidFill>
                            <a:srgbClr val="000000"/>
                          </a:solidFill>
                        </a:rPr>
                        <a:t>+</a:t>
                      </a:r>
                      <a:r>
                        <a:rPr lang="zh-CN" altLang="en-US" sz="900">
                          <a:solidFill>
                            <a:srgbClr val="000000"/>
                          </a:solidFill>
                        </a:rPr>
                        <a:t>起跳蹦面、游戏台</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381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r>
                        <a:rPr lang="en-US" altLang="zh-CN" sz="900">
                          <a:solidFill>
                            <a:srgbClr val="000000"/>
                          </a:solidFill>
                        </a:rPr>
                        <a:t>130</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381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r>
                        <a:rPr lang="en-US" altLang="zh-CN" sz="900">
                          <a:solidFill>
                            <a:srgbClr val="000000"/>
                          </a:solidFill>
                        </a:rPr>
                        <a:t>20</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381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r>
                        <a:rPr lang="en-US" altLang="zh-CN" sz="900">
                          <a:solidFill>
                            <a:srgbClr val="000000"/>
                          </a:solidFill>
                        </a:rPr>
                        <a:t>2</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gridSpan="2">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r>
                        <a:rPr lang="en-US" altLang="zh-CN" sz="900">
                          <a:solidFill>
                            <a:srgbClr val="000000"/>
                          </a:solidFill>
                        </a:rPr>
                        <a:t>522</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hMerge="1">
                  <a:tcPr>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r>
                        <a:rPr lang="en-US" altLang="zh-CN" sz="900">
                          <a:solidFill>
                            <a:srgbClr val="000000"/>
                          </a:solidFill>
                        </a:rPr>
                        <a:t>120</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r>
                        <a:rPr lang="en-US" altLang="zh-CN" sz="900">
                          <a:solidFill>
                            <a:srgbClr val="000000"/>
                          </a:solidFill>
                        </a:rPr>
                        <a:t>16640</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r>
                        <a:rPr lang="en-US" altLang="zh-CN" sz="900">
                          <a:solidFill>
                            <a:srgbClr val="000000"/>
                          </a:solidFill>
                        </a:rPr>
                        <a:t>17162</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r>
                        <a:rPr lang="en-US" altLang="zh-CN" sz="900">
                          <a:solidFill>
                            <a:srgbClr val="000000"/>
                          </a:solidFill>
                        </a:rPr>
                        <a:t>¥88.00</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¥1,510,256.00</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r>
              <a:tr h="325437">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r>
                        <a:rPr lang="en-US" altLang="zh-CN" sz="900">
                          <a:solidFill>
                            <a:srgbClr val="000000"/>
                          </a:solidFill>
                        </a:rPr>
                        <a:t>2</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zh-CN" altLang="en-US" sz="900">
                          <a:solidFill>
                            <a:srgbClr val="000000"/>
                          </a:solidFill>
                        </a:rPr>
                        <a:t>海绵池攀岩</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r>
                        <a:rPr lang="en-US" altLang="zh-CN" sz="900">
                          <a:solidFill>
                            <a:srgbClr val="000000"/>
                          </a:solidFill>
                        </a:rPr>
                        <a:t>65</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r>
                        <a:rPr lang="en-US" altLang="zh-CN" sz="900">
                          <a:solidFill>
                            <a:srgbClr val="000000"/>
                          </a:solidFill>
                        </a:rPr>
                        <a:t>5</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r>
                        <a:rPr lang="en-US" altLang="zh-CN" sz="900">
                          <a:solidFill>
                            <a:srgbClr val="000000"/>
                          </a:solidFill>
                        </a:rPr>
                        <a:t>0.5</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gridSpan="2">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r>
                        <a:rPr lang="en-US" altLang="zh-CN" sz="900">
                          <a:solidFill>
                            <a:srgbClr val="000000"/>
                          </a:solidFill>
                        </a:rPr>
                        <a:t>130.5</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hMerge="1">
                  <a:tcPr>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r>
                        <a:rPr lang="en-US" altLang="zh-CN" sz="900">
                          <a:solidFill>
                            <a:srgbClr val="000000"/>
                          </a:solidFill>
                        </a:rPr>
                        <a:t>30</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r>
                        <a:rPr lang="en-US" altLang="zh-CN" sz="900">
                          <a:solidFill>
                            <a:srgbClr val="000000"/>
                          </a:solidFill>
                        </a:rPr>
                        <a:t>4160</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r>
                        <a:rPr lang="en-US" altLang="zh-CN" sz="900">
                          <a:solidFill>
                            <a:srgbClr val="000000"/>
                          </a:solidFill>
                        </a:rPr>
                        <a:t>4290.5</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r>
                        <a:rPr lang="en-US" altLang="zh-CN" sz="900">
                          <a:solidFill>
                            <a:srgbClr val="000000"/>
                          </a:solidFill>
                        </a:rPr>
                        <a:t>¥88.00</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¥377,564.00</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r>
              <a:tr h="322263">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r>
                        <a:rPr lang="en-US" altLang="zh-CN" sz="900">
                          <a:solidFill>
                            <a:srgbClr val="000000"/>
                          </a:solidFill>
                        </a:rPr>
                        <a:t>3</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zh-CN" altLang="en-US" sz="900">
                          <a:solidFill>
                            <a:srgbClr val="000000"/>
                          </a:solidFill>
                        </a:rPr>
                        <a:t>专业蹦床</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r>
                        <a:rPr lang="en-US" altLang="zh-CN" sz="900">
                          <a:solidFill>
                            <a:srgbClr val="000000"/>
                          </a:solidFill>
                        </a:rPr>
                        <a:t>100</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r>
                        <a:rPr lang="en-US" altLang="zh-CN" sz="900">
                          <a:solidFill>
                            <a:srgbClr val="000000"/>
                          </a:solidFill>
                        </a:rPr>
                        <a:t>6</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r>
                        <a:rPr lang="en-US" altLang="zh-CN" sz="900">
                          <a:solidFill>
                            <a:srgbClr val="000000"/>
                          </a:solidFill>
                        </a:rPr>
                        <a:t>0.6</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gridSpan="2">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r>
                        <a:rPr lang="en-US" altLang="zh-CN" sz="900">
                          <a:solidFill>
                            <a:srgbClr val="000000"/>
                          </a:solidFill>
                        </a:rPr>
                        <a:t>156.6</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hMerge="1">
                  <a:tcPr>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r>
                        <a:rPr lang="en-US" altLang="zh-CN" sz="900">
                          <a:solidFill>
                            <a:srgbClr val="000000"/>
                          </a:solidFill>
                        </a:rPr>
                        <a:t>36</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r>
                        <a:rPr lang="en-US" altLang="zh-CN" sz="900">
                          <a:solidFill>
                            <a:srgbClr val="000000"/>
                          </a:solidFill>
                        </a:rPr>
                        <a:t>4992</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r>
                        <a:rPr lang="en-US" altLang="zh-CN" sz="900">
                          <a:solidFill>
                            <a:srgbClr val="000000"/>
                          </a:solidFill>
                        </a:rPr>
                        <a:t>5148.6</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r>
                        <a:rPr lang="en-US" altLang="zh-CN" sz="900">
                          <a:solidFill>
                            <a:srgbClr val="000000"/>
                          </a:solidFill>
                        </a:rPr>
                        <a:t>¥88.00</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¥453,076.80</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r>
              <a:tr h="323850">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r>
                        <a:rPr lang="en-US" altLang="zh-CN" sz="900">
                          <a:solidFill>
                            <a:srgbClr val="000000"/>
                          </a:solidFill>
                        </a:rPr>
                        <a:t>4</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zh-CN" altLang="en-US" sz="900">
                          <a:solidFill>
                            <a:srgbClr val="000000"/>
                          </a:solidFill>
                        </a:rPr>
                        <a:t>躲避球</a:t>
                      </a:r>
                      <a:r>
                        <a:rPr lang="en-US" altLang="zh-CN" sz="900">
                          <a:solidFill>
                            <a:srgbClr val="000000"/>
                          </a:solidFill>
                        </a:rPr>
                        <a:t>\</a:t>
                      </a:r>
                      <a:r>
                        <a:rPr lang="zh-CN" altLang="en-US" sz="900">
                          <a:solidFill>
                            <a:srgbClr val="000000"/>
                          </a:solidFill>
                        </a:rPr>
                        <a:t>篮球</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r>
                        <a:rPr lang="en-US" altLang="zh-CN" sz="900">
                          <a:solidFill>
                            <a:srgbClr val="000000"/>
                          </a:solidFill>
                        </a:rPr>
                        <a:t>160</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r>
                        <a:rPr lang="en-US" altLang="zh-CN" sz="900">
                          <a:solidFill>
                            <a:srgbClr val="000000"/>
                          </a:solidFill>
                        </a:rPr>
                        <a:t>16</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r>
                        <a:rPr lang="en-US" altLang="zh-CN" sz="900">
                          <a:solidFill>
                            <a:srgbClr val="000000"/>
                          </a:solidFill>
                        </a:rPr>
                        <a:t>1.6</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gridSpan="2">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r>
                        <a:rPr lang="en-US" altLang="zh-CN" sz="900">
                          <a:solidFill>
                            <a:srgbClr val="000000"/>
                          </a:solidFill>
                        </a:rPr>
                        <a:t>417.6</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hMerge="1">
                  <a:tcPr>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r>
                        <a:rPr lang="en-US" altLang="zh-CN" sz="900">
                          <a:solidFill>
                            <a:srgbClr val="000000"/>
                          </a:solidFill>
                        </a:rPr>
                        <a:t>96</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r>
                        <a:rPr lang="en-US" altLang="zh-CN" sz="900">
                          <a:solidFill>
                            <a:srgbClr val="000000"/>
                          </a:solidFill>
                        </a:rPr>
                        <a:t>13312</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r>
                        <a:rPr lang="en-US" altLang="zh-CN" sz="900">
                          <a:solidFill>
                            <a:srgbClr val="000000"/>
                          </a:solidFill>
                        </a:rPr>
                        <a:t>13729.6</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r>
                        <a:rPr lang="en-US" altLang="zh-CN" sz="900">
                          <a:solidFill>
                            <a:srgbClr val="000000"/>
                          </a:solidFill>
                        </a:rPr>
                        <a:t>¥88.00</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¥1,208,204.80</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r>
              <a:tr h="323850">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r>
                        <a:rPr lang="en-US" altLang="zh-CN" sz="900">
                          <a:solidFill>
                            <a:srgbClr val="000000"/>
                          </a:solidFill>
                        </a:rPr>
                        <a:t>5</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zh-CN" altLang="en-US" sz="900">
                          <a:solidFill>
                            <a:srgbClr val="000000"/>
                          </a:solidFill>
                        </a:rPr>
                        <a:t>自由弹跳</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r>
                        <a:rPr lang="en-US" altLang="zh-CN" sz="900">
                          <a:solidFill>
                            <a:srgbClr val="000000"/>
                          </a:solidFill>
                        </a:rPr>
                        <a:t>165</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r>
                        <a:rPr lang="en-US" altLang="zh-CN" sz="900">
                          <a:solidFill>
                            <a:srgbClr val="000000"/>
                          </a:solidFill>
                        </a:rPr>
                        <a:t>30</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r>
                        <a:rPr lang="en-US" altLang="zh-CN" sz="900">
                          <a:solidFill>
                            <a:srgbClr val="000000"/>
                          </a:solidFill>
                        </a:rPr>
                        <a:t>3</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gridSpan="2">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r>
                        <a:rPr lang="en-US" altLang="zh-CN" sz="900">
                          <a:solidFill>
                            <a:srgbClr val="000000"/>
                          </a:solidFill>
                        </a:rPr>
                        <a:t>783</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hMerge="1">
                  <a:tcPr>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r>
                        <a:rPr lang="en-US" altLang="zh-CN" sz="900">
                          <a:solidFill>
                            <a:srgbClr val="000000"/>
                          </a:solidFill>
                        </a:rPr>
                        <a:t>180</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r>
                        <a:rPr lang="en-US" altLang="zh-CN" sz="900">
                          <a:solidFill>
                            <a:srgbClr val="000000"/>
                          </a:solidFill>
                        </a:rPr>
                        <a:t>24960</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r>
                        <a:rPr lang="en-US" altLang="zh-CN" sz="900">
                          <a:solidFill>
                            <a:srgbClr val="000000"/>
                          </a:solidFill>
                        </a:rPr>
                        <a:t>25743</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r>
                        <a:rPr lang="en-US" altLang="zh-CN" sz="900">
                          <a:solidFill>
                            <a:srgbClr val="000000"/>
                          </a:solidFill>
                        </a:rPr>
                        <a:t>¥88.00</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¥2,265,384.00</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r>
              <a:tr h="325437">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r>
                        <a:rPr lang="en-US" altLang="zh-CN" sz="900">
                          <a:solidFill>
                            <a:srgbClr val="000000"/>
                          </a:solidFill>
                        </a:rPr>
                        <a:t>6</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zh-CN" altLang="en-US" sz="900">
                          <a:solidFill>
                            <a:srgbClr val="000000"/>
                          </a:solidFill>
                        </a:rPr>
                        <a:t>休息平台、通道</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r>
                        <a:rPr lang="en-US" altLang="zh-CN" sz="900">
                          <a:solidFill>
                            <a:srgbClr val="000000"/>
                          </a:solidFill>
                        </a:rPr>
                        <a:t>180</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r>
                        <a:rPr lang="en-US" altLang="zh-CN" sz="900">
                          <a:solidFill>
                            <a:srgbClr val="000000"/>
                          </a:solidFill>
                        </a:rPr>
                        <a:t>90</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r>
                        <a:rPr lang="en-US" altLang="zh-CN" sz="900">
                          <a:solidFill>
                            <a:srgbClr val="000000"/>
                          </a:solidFill>
                        </a:rPr>
                        <a:t>9</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gridSpan="2">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r>
                        <a:rPr lang="en-US" altLang="zh-CN" sz="900">
                          <a:solidFill>
                            <a:srgbClr val="000000"/>
                          </a:solidFill>
                        </a:rPr>
                        <a:t>2349</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hMerge="1">
                  <a:tcPr>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r>
                        <a:rPr lang="en-US" altLang="zh-CN" sz="900">
                          <a:solidFill>
                            <a:srgbClr val="000000"/>
                          </a:solidFill>
                        </a:rPr>
                        <a:t>540</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r>
                        <a:rPr lang="en-US" altLang="zh-CN" sz="900">
                          <a:solidFill>
                            <a:srgbClr val="000000"/>
                          </a:solidFill>
                        </a:rPr>
                        <a:t>74880</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r>
                        <a:rPr lang="en-US" altLang="zh-CN" sz="900">
                          <a:solidFill>
                            <a:srgbClr val="000000"/>
                          </a:solidFill>
                        </a:rPr>
                        <a:t>77229</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r>
                        <a:rPr lang="en-US" altLang="zh-CN" sz="900">
                          <a:solidFill>
                            <a:srgbClr val="000000"/>
                          </a:solidFill>
                        </a:rPr>
                        <a:t>¥88.00</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¥6,796,152.00</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r>
              <a:tr h="338138">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r>
                        <a:rPr lang="en-US" altLang="zh-CN" sz="900">
                          <a:solidFill>
                            <a:srgbClr val="000000"/>
                          </a:solidFill>
                        </a:rPr>
                        <a:t>7</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zh-CN" altLang="en-US" sz="900">
                          <a:solidFill>
                            <a:srgbClr val="000000"/>
                          </a:solidFill>
                        </a:rPr>
                        <a:t>附属等待区（床外）</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r>
                        <a:rPr lang="en-US" altLang="zh-CN" sz="900">
                          <a:solidFill>
                            <a:srgbClr val="000000"/>
                          </a:solidFill>
                        </a:rPr>
                        <a:t>50</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r>
                        <a:rPr lang="en-US" altLang="zh-CN" sz="900">
                          <a:solidFill>
                            <a:srgbClr val="000000"/>
                          </a:solidFill>
                        </a:rPr>
                        <a:t>20</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r>
                        <a:rPr lang="en-US" altLang="zh-CN" sz="900">
                          <a:solidFill>
                            <a:srgbClr val="000000"/>
                          </a:solidFill>
                        </a:rPr>
                        <a:t>2</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gridSpan="2">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r>
                        <a:rPr lang="en-US" altLang="zh-CN" sz="900">
                          <a:solidFill>
                            <a:srgbClr val="000000"/>
                          </a:solidFill>
                        </a:rPr>
                        <a:t>522</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hMerge="1">
                  <a:tcPr>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r>
                        <a:rPr lang="en-US" altLang="zh-CN" sz="900">
                          <a:solidFill>
                            <a:srgbClr val="000000"/>
                          </a:solidFill>
                        </a:rPr>
                        <a:t>120</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r>
                        <a:rPr lang="en-US" altLang="zh-CN" sz="900">
                          <a:solidFill>
                            <a:srgbClr val="000000"/>
                          </a:solidFill>
                        </a:rPr>
                        <a:t>16640</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r>
                        <a:rPr lang="en-US" altLang="zh-CN" sz="900">
                          <a:solidFill>
                            <a:srgbClr val="000000"/>
                          </a:solidFill>
                        </a:rPr>
                        <a:t>17162</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r>
              <a:tr h="460375">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r>
                        <a:rPr lang="en-US" altLang="zh-CN" sz="900">
                          <a:solidFill>
                            <a:srgbClr val="000000"/>
                          </a:solidFill>
                        </a:rPr>
                        <a:t>8</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zh-CN" altLang="en-US" sz="900">
                          <a:solidFill>
                            <a:srgbClr val="000000"/>
                          </a:solidFill>
                        </a:rPr>
                        <a:t>自由组合亲子活动区、引流活动专区</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r>
                        <a:rPr lang="en-US" altLang="zh-CN" sz="900">
                          <a:solidFill>
                            <a:srgbClr val="000000"/>
                          </a:solidFill>
                        </a:rPr>
                        <a:t>200</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r>
                        <a:rPr lang="en-US" altLang="zh-CN" sz="900">
                          <a:solidFill>
                            <a:srgbClr val="000000"/>
                          </a:solidFill>
                        </a:rPr>
                        <a:t>100</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gridSpan="2">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hMerge="1">
                  <a:tcPr>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r>
                        <a:rPr lang="en-US" altLang="zh-CN" sz="900">
                          <a:solidFill>
                            <a:srgbClr val="000000"/>
                          </a:solidFill>
                        </a:rPr>
                        <a:t>100</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r>
                        <a:rPr lang="en-US" altLang="zh-CN" sz="900">
                          <a:solidFill>
                            <a:srgbClr val="000000"/>
                          </a:solidFill>
                        </a:rPr>
                        <a:t>10400</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r>
                        <a:rPr lang="en-US" altLang="zh-CN" sz="900">
                          <a:solidFill>
                            <a:srgbClr val="000000"/>
                          </a:solidFill>
                        </a:rPr>
                        <a:t>10400</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r>
                        <a:rPr lang="en-US" altLang="zh-CN" sz="900">
                          <a:solidFill>
                            <a:srgbClr val="000000"/>
                          </a:solidFill>
                        </a:rPr>
                        <a:t>¥88.00</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900">
                          <a:solidFill>
                            <a:srgbClr val="000000"/>
                          </a:solidFill>
                        </a:rPr>
                        <a:t>¥915,200.00</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r>
              <a:tr h="307975">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r>
                        <a:rPr lang="en-US" altLang="zh-CN" sz="900">
                          <a:solidFill>
                            <a:srgbClr val="000000"/>
                          </a:solidFill>
                        </a:rPr>
                        <a:t>9</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zh-CN" altLang="en-US" sz="900">
                          <a:solidFill>
                            <a:srgbClr val="000000"/>
                          </a:solidFill>
                        </a:rPr>
                        <a:t>办公</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r>
                        <a:rPr lang="en-US" altLang="zh-CN" sz="900">
                          <a:solidFill>
                            <a:srgbClr val="000000"/>
                          </a:solidFill>
                        </a:rPr>
                        <a:t>50</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r>
                        <a:rPr lang="en-US" altLang="zh-CN" sz="900">
                          <a:solidFill>
                            <a:srgbClr val="000000"/>
                          </a:solidFill>
                        </a:rPr>
                        <a:t>50</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gridSpan="2">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hMerge="1">
                  <a:tcPr>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r>
              <a:tr h="336550">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r>
                        <a:rPr lang="en-US" altLang="zh-CN" sz="900">
                          <a:solidFill>
                            <a:srgbClr val="000000"/>
                          </a:solidFill>
                        </a:rPr>
                        <a:t>10</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zh-CN" altLang="en-US" sz="900">
                          <a:solidFill>
                            <a:srgbClr val="000000"/>
                          </a:solidFill>
                        </a:rPr>
                        <a:t>合计实用场地</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r>
                        <a:rPr lang="en-US" altLang="zh-CN" sz="900">
                          <a:solidFill>
                            <a:srgbClr val="000000"/>
                          </a:solidFill>
                        </a:rPr>
                        <a:t>1100</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gridSpan="2">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hMerge="1">
                  <a:tcPr>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r>
              <a:tr h="338137">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r>
                        <a:rPr lang="zh-CN" altLang="en-US" sz="900">
                          <a:solidFill>
                            <a:srgbClr val="000000"/>
                          </a:solidFill>
                        </a:rPr>
                        <a:t>合计</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r>
                        <a:rPr lang="zh-CN" altLang="en-US" sz="900">
                          <a:solidFill>
                            <a:srgbClr val="000000"/>
                          </a:solidFill>
                        </a:rPr>
                        <a:t>需要租用场地（场地实用率</a:t>
                      </a:r>
                      <a:r>
                        <a:rPr lang="en-US" altLang="zh-CN" sz="900">
                          <a:solidFill>
                            <a:srgbClr val="000000"/>
                          </a:solidFill>
                        </a:rPr>
                        <a:t>0.6</a:t>
                      </a:r>
                      <a:r>
                        <a:rPr lang="zh-CN" altLang="en-US" sz="900">
                          <a:solidFill>
                            <a:srgbClr val="000000"/>
                          </a:solidFill>
                        </a:rPr>
                        <a:t>）</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r>
                        <a:rPr lang="en-US" altLang="zh-CN" sz="900">
                          <a:solidFill>
                            <a:srgbClr val="000000"/>
                          </a:solidFill>
                        </a:rPr>
                        <a:t>1833 </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gridSpan="2">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hMerge="1">
                  <a:tcPr>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r>
              <a:tr h="323850">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r>
                        <a:rPr lang="en-US" altLang="zh-CN" sz="900">
                          <a:solidFill>
                            <a:srgbClr val="000000"/>
                          </a:solidFill>
                        </a:rPr>
                        <a:t>337</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r>
                        <a:rPr lang="en-US" altLang="zh-CN" sz="900">
                          <a:solidFill>
                            <a:srgbClr val="000000"/>
                          </a:solidFill>
                        </a:rPr>
                        <a:t>18.7</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gridSpan="2">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r>
                        <a:rPr lang="en-US" altLang="zh-CN" sz="900">
                          <a:solidFill>
                            <a:srgbClr val="000000"/>
                          </a:solidFill>
                        </a:rPr>
                        <a:t>4880.7</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hMerge="1">
                  <a:tcPr>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r>
                        <a:rPr lang="en-US" altLang="zh-CN" sz="900">
                          <a:solidFill>
                            <a:srgbClr val="000000"/>
                          </a:solidFill>
                        </a:rPr>
                        <a:t>1222</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r>
                        <a:rPr lang="en-US" altLang="zh-CN" sz="900">
                          <a:solidFill>
                            <a:srgbClr val="000000"/>
                          </a:solidFill>
                        </a:rPr>
                        <a:t>165984</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r>
                        <a:rPr lang="en-US" altLang="zh-CN" sz="900">
                          <a:solidFill>
                            <a:srgbClr val="000000"/>
                          </a:solidFill>
                        </a:rPr>
                        <a:t>170864.7</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r>
              <a:tr h="246063">
                <a:tc gridSpan="6">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r>
                        <a:rPr lang="zh-CN" altLang="en-US" sz="900">
                          <a:solidFill>
                            <a:srgbClr val="000000"/>
                          </a:solidFill>
                        </a:rPr>
                        <a:t>年收入总计</a:t>
                      </a:r>
                      <a:endParaRPr lang="zh-CN" altLang="en-US" sz="9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hMerge="1">
                  <a:tcP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tcPr>
                </a:tc>
                <a:tc hMerge="1">
                  <a:tcP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tcPr>
                </a:tc>
                <a:tc hMerge="1">
                  <a:tcP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tcPr>
                </a:tc>
                <a:tc hMerge="1">
                  <a:tcP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tcPr>
                </a:tc>
                <a:tc hMerge="1">
                  <a:tcPr>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tcPr>
                </a:tc>
                <a:tc gridSpan="6">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r>
                        <a:rPr lang="en-US" altLang="zh-CN" sz="900" b="1">
                          <a:solidFill>
                            <a:srgbClr val="000000"/>
                          </a:solidFill>
                        </a:rPr>
                        <a:t>¥10,469,069.60</a:t>
                      </a:r>
                      <a:endParaRPr lang="zh-CN" altLang="en-US" sz="900" b="1">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hMerge="1">
                  <a:tcP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tcPr>
                </a:tc>
                <a:tc hMerge="1">
                  <a:tcP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tcPr>
                </a:tc>
                <a:tc hMerge="1">
                  <a:tcP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tcPr>
                </a:tc>
                <a:tc hMerge="1">
                  <a:tcP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tcPr>
                </a:tc>
                <a:tc hMerge="1">
                  <a:tcPr>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tcPr>
                </a:tc>
              </a:tr>
            </a:tbl>
          </a:graphicData>
        </a:graphic>
      </p:graphicFrame>
    </p:spTree>
  </p:cSld>
  <p:clrMapOvr>
    <a:masterClrMapping/>
  </p:clrMapOvr>
  <p:transition>
    <p:cover dir="d"/>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8434" name="矩形 3"/>
          <p:cNvSpPr/>
          <p:nvPr/>
        </p:nvSpPr>
        <p:spPr>
          <a:xfrm>
            <a:off x="-38100" y="0"/>
            <a:ext cx="12230100" cy="495300"/>
          </a:xfrm>
          <a:prstGeom prst="rect">
            <a:avLst/>
          </a:prstGeom>
          <a:solidFill>
            <a:srgbClr val="00B0F0"/>
          </a:solidFill>
          <a:ln w="9525">
            <a:noFill/>
          </a:ln>
        </p:spPr>
        <p:txBody>
          <a:bodyPr anchor="ctr"/>
          <a:p>
            <a:pPr algn="ctr"/>
            <a:endParaRPr lang="zh-CN" altLang="en-US" dirty="0">
              <a:solidFill>
                <a:srgbClr val="FFFFFF"/>
              </a:solidFill>
              <a:latin typeface="Calibri" panose="020F0502020204030204" pitchFamily="2" charset="0"/>
            </a:endParaRPr>
          </a:p>
        </p:txBody>
      </p:sp>
      <p:sp>
        <p:nvSpPr>
          <p:cNvPr id="18435" name="矩形 4"/>
          <p:cNvSpPr/>
          <p:nvPr/>
        </p:nvSpPr>
        <p:spPr>
          <a:xfrm>
            <a:off x="-38100" y="6362700"/>
            <a:ext cx="12230100" cy="495300"/>
          </a:xfrm>
          <a:prstGeom prst="rect">
            <a:avLst/>
          </a:prstGeom>
          <a:solidFill>
            <a:srgbClr val="00B0F0"/>
          </a:solidFill>
          <a:ln w="9525">
            <a:noFill/>
          </a:ln>
        </p:spPr>
        <p:txBody>
          <a:bodyPr anchor="ctr"/>
          <a:p>
            <a:pPr algn="ctr"/>
            <a:endParaRPr lang="zh-CN" altLang="en-US" dirty="0">
              <a:solidFill>
                <a:srgbClr val="FFFFFF"/>
              </a:solidFill>
              <a:latin typeface="Calibri" panose="020F0502020204030204" pitchFamily="2" charset="0"/>
            </a:endParaRPr>
          </a:p>
        </p:txBody>
      </p:sp>
      <p:sp>
        <p:nvSpPr>
          <p:cNvPr id="18436" name="文本框 18435"/>
          <p:cNvSpPr txBox="1"/>
          <p:nvPr/>
        </p:nvSpPr>
        <p:spPr>
          <a:xfrm>
            <a:off x="168275" y="1588"/>
            <a:ext cx="6613525" cy="457200"/>
          </a:xfrm>
          <a:prstGeom prst="rect">
            <a:avLst/>
          </a:prstGeom>
          <a:noFill/>
          <a:ln w="9525">
            <a:noFill/>
          </a:ln>
        </p:spPr>
        <p:txBody>
          <a:bodyPr wrap="square">
            <a:spAutoFit/>
          </a:bodyPr>
          <a:p>
            <a:r>
              <a:rPr lang="zh-CN" altLang="en-US" sz="2400" dirty="0">
                <a:latin typeface="微软雅黑" panose="020B0503020204020204" pitchFamily="2" charset="-122"/>
                <a:ea typeface="微软雅黑" panose="020B0503020204020204" pitchFamily="2" charset="-122"/>
                <a:sym typeface="微软雅黑" panose="020B0503020204020204" pitchFamily="2" charset="-122"/>
              </a:rPr>
              <a:t>2000平方蹦床运动场预估收益</a:t>
            </a:r>
            <a:endParaRPr lang="zh-CN" altLang="en-US" dirty="0">
              <a:latin typeface="Arial" panose="020B0604020202020204" pitchFamily="34" charset="0"/>
            </a:endParaRPr>
          </a:p>
        </p:txBody>
      </p:sp>
      <p:grpSp>
        <p:nvGrpSpPr>
          <p:cNvPr id="18437" name="组合 18436"/>
          <p:cNvGrpSpPr>
            <a:grpSpLocks noChangeAspect="1"/>
          </p:cNvGrpSpPr>
          <p:nvPr/>
        </p:nvGrpSpPr>
        <p:grpSpPr>
          <a:xfrm>
            <a:off x="-23812" y="536575"/>
            <a:ext cx="2682875" cy="6013450"/>
            <a:chOff x="0" y="0"/>
            <a:chExt cx="4226" cy="9470"/>
          </a:xfrm>
        </p:grpSpPr>
        <p:pic>
          <p:nvPicPr>
            <p:cNvPr id="18438" name="图片 18437" descr="1312143667_hFFwb3"/>
            <p:cNvPicPr>
              <a:picLocks noChangeAspect="1"/>
            </p:cNvPicPr>
            <p:nvPr/>
          </p:nvPicPr>
          <p:blipFill>
            <a:blip r:embed="rId1"/>
            <a:stretch>
              <a:fillRect/>
            </a:stretch>
          </p:blipFill>
          <p:spPr>
            <a:xfrm>
              <a:off x="31" y="5342"/>
              <a:ext cx="4128" cy="4129"/>
            </a:xfrm>
            <a:prstGeom prst="rect">
              <a:avLst/>
            </a:prstGeom>
            <a:noFill/>
            <a:ln w="9525">
              <a:noFill/>
            </a:ln>
          </p:spPr>
        </p:pic>
        <p:pic>
          <p:nvPicPr>
            <p:cNvPr id="18439" name="图片 18438" descr="W020121109395046564214"/>
            <p:cNvPicPr>
              <a:picLocks noChangeAspect="1"/>
            </p:cNvPicPr>
            <p:nvPr/>
          </p:nvPicPr>
          <p:blipFill>
            <a:blip r:embed="rId2"/>
            <a:stretch>
              <a:fillRect/>
            </a:stretch>
          </p:blipFill>
          <p:spPr>
            <a:xfrm>
              <a:off x="29" y="0"/>
              <a:ext cx="4192" cy="3153"/>
            </a:xfrm>
            <a:prstGeom prst="rect">
              <a:avLst/>
            </a:prstGeom>
            <a:noFill/>
            <a:ln w="9525">
              <a:noFill/>
            </a:ln>
          </p:spPr>
        </p:pic>
        <p:pic>
          <p:nvPicPr>
            <p:cNvPr id="18440" name="图片 18439" descr="131905r79c1qg2k209gcuz"/>
            <p:cNvPicPr>
              <a:picLocks noChangeAspect="1"/>
            </p:cNvPicPr>
            <p:nvPr/>
          </p:nvPicPr>
          <p:blipFill>
            <a:blip r:embed="rId3"/>
            <a:stretch>
              <a:fillRect/>
            </a:stretch>
          </p:blipFill>
          <p:spPr>
            <a:xfrm>
              <a:off x="0" y="3085"/>
              <a:ext cx="4226" cy="2812"/>
            </a:xfrm>
            <a:prstGeom prst="rect">
              <a:avLst/>
            </a:prstGeom>
            <a:noFill/>
            <a:ln w="9525">
              <a:noFill/>
            </a:ln>
          </p:spPr>
        </p:pic>
      </p:grpSp>
      <p:sp>
        <p:nvSpPr>
          <p:cNvPr id="18441" name="圆角矩形3 389"/>
          <p:cNvSpPr/>
          <p:nvPr/>
        </p:nvSpPr>
        <p:spPr>
          <a:xfrm flipV="1">
            <a:off x="2846388" y="5576888"/>
            <a:ext cx="9031287" cy="676275"/>
          </a:xfrm>
          <a:prstGeom prst="roundRect">
            <a:avLst>
              <a:gd name="adj" fmla="val 16667"/>
            </a:avLst>
          </a:prstGeom>
          <a:solidFill>
            <a:srgbClr val="FFFF00">
              <a:alpha val="100000"/>
            </a:srgbClr>
          </a:solidFill>
          <a:ln w="9525" cap="flat" cmpd="sng">
            <a:solidFill>
              <a:schemeClr val="tx1"/>
            </a:solidFill>
            <a:prstDash val="solid"/>
            <a:headEnd type="none" w="med" len="med"/>
            <a:tailEnd type="none" w="med" len="med"/>
          </a:ln>
        </p:spPr>
        <p:txBody>
          <a:bodyPr vert="horz" wrap="square" lIns="90170" tIns="46990" rIns="90170" bIns="46990" anchor="ctr"/>
          <a:p>
            <a:endParaRPr>
              <a:latin typeface="Arial" panose="020B0604020202020204" pitchFamily="34" charset="0"/>
            </a:endParaRPr>
          </a:p>
        </p:txBody>
      </p:sp>
      <p:graphicFrame>
        <p:nvGraphicFramePr>
          <p:cNvPr id="18442" name="表格 18441"/>
          <p:cNvGraphicFramePr/>
          <p:nvPr/>
        </p:nvGraphicFramePr>
        <p:xfrm>
          <a:off x="2784475" y="1082675"/>
          <a:ext cx="9124950" cy="2730500"/>
        </p:xfrm>
        <a:graphic>
          <a:graphicData uri="http://schemas.openxmlformats.org/drawingml/2006/table">
            <a:tbl>
              <a:tblPr/>
              <a:tblGrid>
                <a:gridCol w="641350"/>
                <a:gridCol w="1147763"/>
                <a:gridCol w="1365250"/>
                <a:gridCol w="1679575"/>
                <a:gridCol w="1439862"/>
                <a:gridCol w="1458913"/>
                <a:gridCol w="1392237"/>
              </a:tblGrid>
              <a:tr h="315913">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r>
                        <a:rPr lang="zh-CN" altLang="en-US" sz="1000" u="none">
                          <a:solidFill>
                            <a:srgbClr val="FFFFFF"/>
                          </a:solidFill>
                          <a:latin typeface="Arial" panose="020B0604020202020204" pitchFamily="34" charset="0"/>
                          <a:cs typeface="Arial" panose="020B0604020202020204" pitchFamily="34" charset="0"/>
                          <a:sym typeface="Arial" panose="020B0604020202020204" pitchFamily="34" charset="0"/>
                        </a:rPr>
                        <a:t>序号</a:t>
                      </a:r>
                      <a:endParaRPr lang="zh-CN" altLang="en-US" sz="1000" u="none">
                        <a:solidFill>
                          <a:srgbClr val="FFFFFF"/>
                        </a:solidFill>
                        <a:latin typeface="Arial" panose="020B0604020202020204" pitchFamily="34" charset="0"/>
                        <a:ea typeface="Arial" panose="020B0604020202020204" pitchFamily="34" charset="0"/>
                        <a:sym typeface="Arial" panose="020B0604020202020204" pitchFamily="34" charset="0"/>
                      </a:endParaRPr>
                    </a:p>
                  </a:txBody>
                  <a:tcPr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0000">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r>
                        <a:rPr lang="zh-CN" altLang="en-US" sz="1000" u="none">
                          <a:solidFill>
                            <a:srgbClr val="FFFFFF"/>
                          </a:solidFill>
                          <a:latin typeface="Arial" panose="020B0604020202020204" pitchFamily="34" charset="0"/>
                          <a:cs typeface="Arial" panose="020B0604020202020204" pitchFamily="34" charset="0"/>
                          <a:sym typeface="Arial" panose="020B0604020202020204" pitchFamily="34" charset="0"/>
                        </a:rPr>
                        <a:t>项目</a:t>
                      </a:r>
                      <a:endParaRPr lang="zh-CN" altLang="en-US" sz="1000" u="none">
                        <a:solidFill>
                          <a:srgbClr val="FFFFFF"/>
                        </a:solidFill>
                        <a:latin typeface="Arial" panose="020B0604020202020204" pitchFamily="34" charset="0"/>
                        <a:ea typeface="Arial" panose="020B0604020202020204" pitchFamily="34" charset="0"/>
                        <a:sym typeface="Arial" panose="020B0604020202020204" pitchFamily="34" charset="0"/>
                      </a:endParaRPr>
                    </a:p>
                  </a:txBody>
                  <a:tcPr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0000">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r>
                        <a:rPr lang="en-US" altLang="zh-CN" sz="1000" u="none">
                          <a:solidFill>
                            <a:srgbClr val="FFFFFF"/>
                          </a:solidFill>
                          <a:latin typeface="Arial" panose="020B0604020202020204" pitchFamily="34" charset="0"/>
                          <a:cs typeface="Arial" panose="020B0604020202020204" pitchFamily="34" charset="0"/>
                          <a:sym typeface="Arial" panose="020B0604020202020204" pitchFamily="34" charset="0"/>
                        </a:rPr>
                        <a:t>2016</a:t>
                      </a:r>
                      <a:r>
                        <a:rPr lang="zh-CN" altLang="en-US" sz="1000" u="none">
                          <a:solidFill>
                            <a:srgbClr val="FFFFFF"/>
                          </a:solidFill>
                          <a:latin typeface="宋体" panose="02010600030101010101" pitchFamily="2" charset="-122"/>
                          <a:ea typeface="宋体" panose="02010600030101010101" pitchFamily="2" charset="-122"/>
                          <a:sym typeface="宋体" panose="02010600030101010101" pitchFamily="2" charset="-122"/>
                        </a:rPr>
                        <a:t>年</a:t>
                      </a:r>
                      <a:endParaRPr lang="zh-CN" altLang="en-US" sz="1000" u="none">
                        <a:solidFill>
                          <a:srgbClr val="FFFFFF"/>
                        </a:solidFill>
                        <a:latin typeface="Arial" panose="020B0604020202020204" pitchFamily="34" charset="0"/>
                        <a:ea typeface="Arial" panose="020B0604020202020204" pitchFamily="34" charset="0"/>
                        <a:sym typeface="Arial" panose="020B0604020202020204" pitchFamily="34" charset="0"/>
                      </a:endParaRPr>
                    </a:p>
                  </a:txBody>
                  <a:tcPr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0000">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r>
                        <a:rPr lang="en-US" altLang="zh-CN" sz="1000" u="none">
                          <a:solidFill>
                            <a:srgbClr val="FFFFFF"/>
                          </a:solidFill>
                          <a:latin typeface="Arial" panose="020B0604020202020204" pitchFamily="34" charset="0"/>
                          <a:cs typeface="Arial" panose="020B0604020202020204" pitchFamily="34" charset="0"/>
                          <a:sym typeface="Arial" panose="020B0604020202020204" pitchFamily="34" charset="0"/>
                        </a:rPr>
                        <a:t>2017</a:t>
                      </a:r>
                      <a:r>
                        <a:rPr lang="zh-CN" altLang="en-US" sz="1000" u="none">
                          <a:solidFill>
                            <a:srgbClr val="FFFFFF"/>
                          </a:solidFill>
                          <a:latin typeface="宋体" panose="02010600030101010101" pitchFamily="2" charset="-122"/>
                          <a:ea typeface="宋体" panose="02010600030101010101" pitchFamily="2" charset="-122"/>
                          <a:sym typeface="宋体" panose="02010600030101010101" pitchFamily="2" charset="-122"/>
                        </a:rPr>
                        <a:t>年</a:t>
                      </a:r>
                      <a:endParaRPr lang="zh-CN" altLang="en-US" sz="1000" u="none">
                        <a:solidFill>
                          <a:srgbClr val="FFFFFF"/>
                        </a:solidFill>
                        <a:latin typeface="Arial" panose="020B0604020202020204" pitchFamily="34" charset="0"/>
                        <a:ea typeface="Arial" panose="020B0604020202020204" pitchFamily="34" charset="0"/>
                        <a:sym typeface="Arial" panose="020B0604020202020204" pitchFamily="34" charset="0"/>
                      </a:endParaRPr>
                    </a:p>
                  </a:txBody>
                  <a:tcPr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0000">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r>
                        <a:rPr lang="en-US" altLang="zh-CN" sz="1000" u="none">
                          <a:solidFill>
                            <a:srgbClr val="FFFFFF"/>
                          </a:solidFill>
                          <a:latin typeface="Arial" panose="020B0604020202020204" pitchFamily="34" charset="0"/>
                          <a:cs typeface="Arial" panose="020B0604020202020204" pitchFamily="34" charset="0"/>
                          <a:sym typeface="Arial" panose="020B0604020202020204" pitchFamily="34" charset="0"/>
                        </a:rPr>
                        <a:t>2018</a:t>
                      </a:r>
                      <a:r>
                        <a:rPr lang="zh-CN" altLang="en-US" sz="1000" u="none">
                          <a:solidFill>
                            <a:srgbClr val="FFFFFF"/>
                          </a:solidFill>
                          <a:latin typeface="宋体" panose="02010600030101010101" pitchFamily="2" charset="-122"/>
                          <a:ea typeface="宋体" panose="02010600030101010101" pitchFamily="2" charset="-122"/>
                          <a:sym typeface="宋体" panose="02010600030101010101" pitchFamily="2" charset="-122"/>
                        </a:rPr>
                        <a:t>年</a:t>
                      </a:r>
                      <a:endParaRPr lang="zh-CN" altLang="en-US" sz="1000" u="none">
                        <a:solidFill>
                          <a:srgbClr val="FFFFFF"/>
                        </a:solidFill>
                        <a:latin typeface="Arial" panose="020B0604020202020204" pitchFamily="34" charset="0"/>
                        <a:ea typeface="Arial" panose="020B0604020202020204" pitchFamily="34" charset="0"/>
                        <a:sym typeface="Arial" panose="020B0604020202020204" pitchFamily="34" charset="0"/>
                      </a:endParaRPr>
                    </a:p>
                  </a:txBody>
                  <a:tcPr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0000">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r>
                        <a:rPr lang="en-US" altLang="zh-CN" sz="1000" u="none">
                          <a:solidFill>
                            <a:srgbClr val="FFFFFF"/>
                          </a:solidFill>
                          <a:latin typeface="Arial" panose="020B0604020202020204" pitchFamily="34" charset="0"/>
                          <a:cs typeface="Arial" panose="020B0604020202020204" pitchFamily="34" charset="0"/>
                          <a:sym typeface="Arial" panose="020B0604020202020204" pitchFamily="34" charset="0"/>
                        </a:rPr>
                        <a:t>2019</a:t>
                      </a:r>
                      <a:r>
                        <a:rPr lang="zh-CN" altLang="en-US" sz="1000" u="none">
                          <a:solidFill>
                            <a:srgbClr val="FFFFFF"/>
                          </a:solidFill>
                          <a:latin typeface="宋体" panose="02010600030101010101" pitchFamily="2" charset="-122"/>
                          <a:ea typeface="宋体" panose="02010600030101010101" pitchFamily="2" charset="-122"/>
                          <a:sym typeface="宋体" panose="02010600030101010101" pitchFamily="2" charset="-122"/>
                        </a:rPr>
                        <a:t>年</a:t>
                      </a:r>
                      <a:endParaRPr lang="zh-CN" altLang="en-US" sz="1000" u="none">
                        <a:solidFill>
                          <a:srgbClr val="FFFFFF"/>
                        </a:solidFill>
                        <a:latin typeface="Arial" panose="020B0604020202020204" pitchFamily="34" charset="0"/>
                        <a:ea typeface="Arial" panose="020B0604020202020204" pitchFamily="34" charset="0"/>
                        <a:sym typeface="Arial" panose="020B0604020202020204" pitchFamily="34" charset="0"/>
                      </a:endParaRPr>
                    </a:p>
                  </a:txBody>
                  <a:tcPr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0000">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r>
                        <a:rPr lang="en-US" altLang="zh-CN" sz="1000" u="none">
                          <a:solidFill>
                            <a:srgbClr val="FFFFFF"/>
                          </a:solidFill>
                          <a:latin typeface="Arial" panose="020B0604020202020204" pitchFamily="34" charset="0"/>
                          <a:cs typeface="Arial" panose="020B0604020202020204" pitchFamily="34" charset="0"/>
                          <a:sym typeface="Arial" panose="020B0604020202020204" pitchFamily="34" charset="0"/>
                        </a:rPr>
                        <a:t>2020</a:t>
                      </a:r>
                      <a:r>
                        <a:rPr lang="zh-CN" altLang="en-US" sz="1000" u="none">
                          <a:solidFill>
                            <a:srgbClr val="FFFFFF"/>
                          </a:solidFill>
                          <a:latin typeface="宋体" panose="02010600030101010101" pitchFamily="2" charset="-122"/>
                          <a:ea typeface="宋体" panose="02010600030101010101" pitchFamily="2" charset="-122"/>
                          <a:sym typeface="宋体" panose="02010600030101010101" pitchFamily="2" charset="-122"/>
                        </a:rPr>
                        <a:t>年</a:t>
                      </a:r>
                      <a:endParaRPr lang="zh-CN" altLang="en-US" sz="1000" u="none">
                        <a:solidFill>
                          <a:srgbClr val="FFFFFF"/>
                        </a:solidFill>
                        <a:latin typeface="Arial" panose="020B0604020202020204" pitchFamily="34" charset="0"/>
                        <a:ea typeface="Arial" panose="020B0604020202020204" pitchFamily="34" charset="0"/>
                        <a:sym typeface="Arial" panose="020B0604020202020204" pitchFamily="34" charset="0"/>
                      </a:endParaRPr>
                    </a:p>
                  </a:txBody>
                  <a:tcPr vert="horz" anchor="ctr">
                    <a:lnL w="6350" cap="flat" cmpd="sng">
                      <a:solidFill>
                        <a:srgbClr val="000000"/>
                      </a:solidFill>
                      <a:prstDash val="solid"/>
                      <a:headEnd type="none" w="med" len="med"/>
                      <a:tailEnd type="none" w="med" len="med"/>
                    </a:lnL>
                    <a:lnR cap="flat">
                      <a:noFill/>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0000">
                        <a:alpha val="100000"/>
                      </a:srgbClr>
                    </a:solidFill>
                  </a:tcPr>
                </a:tc>
              </a:tr>
              <a:tr h="468312">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r>
                        <a:rPr lang="en-US" altLang="zh-CN" sz="900" u="none">
                          <a:solidFill>
                            <a:srgbClr val="000000"/>
                          </a:solidFill>
                          <a:latin typeface="Arial" panose="020B0604020202020204" pitchFamily="34" charset="0"/>
                          <a:cs typeface="Arial" panose="020B0604020202020204" pitchFamily="34" charset="0"/>
                          <a:sym typeface="Arial" panose="020B0604020202020204" pitchFamily="34" charset="0"/>
                        </a:rPr>
                        <a:t>1</a:t>
                      </a:r>
                      <a:endParaRPr lang="zh-CN" altLang="en-US" sz="900" u="none">
                        <a:solidFill>
                          <a:srgbClr val="000000"/>
                        </a:solidFill>
                        <a:latin typeface="Arial" panose="020B0604020202020204" pitchFamily="34" charset="0"/>
                        <a:ea typeface="Arial" panose="020B0604020202020204" pitchFamily="34" charset="0"/>
                        <a:sym typeface="Arial" panose="020B0604020202020204" pitchFamily="34" charset="0"/>
                      </a:endParaRPr>
                    </a:p>
                  </a:txBody>
                  <a:tcPr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l">
                        <a:buNone/>
                      </a:pPr>
                      <a:r>
                        <a:rPr lang="zh-CN" altLang="en-US" sz="900" u="none">
                          <a:solidFill>
                            <a:srgbClr val="000000"/>
                          </a:solidFill>
                          <a:latin typeface="宋体" panose="02010600030101010101" pitchFamily="2" charset="-122"/>
                          <a:ea typeface="宋体" panose="02010600030101010101" pitchFamily="2" charset="-122"/>
                          <a:sym typeface="宋体" panose="02010600030101010101" pitchFamily="2" charset="-122"/>
                        </a:rPr>
                        <a:t>年预计总收入</a:t>
                      </a:r>
                      <a:endParaRPr lang="zh-CN" altLang="en-US" sz="900" u="none">
                        <a:solidFill>
                          <a:srgbClr val="000000"/>
                        </a:solidFill>
                        <a:latin typeface="宋体" panose="02010600030101010101" pitchFamily="2" charset="-122"/>
                        <a:ea typeface="宋体" panose="02010600030101010101" pitchFamily="2" charset="-122"/>
                        <a:sym typeface="宋体" panose="02010600030101010101" pitchFamily="2" charset="-122"/>
                      </a:endParaRPr>
                    </a:p>
                  </a:txBody>
                  <a:tcPr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l">
                        <a:buNone/>
                      </a:pPr>
                      <a:r>
                        <a:rPr lang="en-US" altLang="zh-CN" sz="900" u="none">
                          <a:solidFill>
                            <a:srgbClr val="008000"/>
                          </a:solidFill>
                          <a:latin typeface="Arial" panose="020B0604020202020204" pitchFamily="34" charset="0"/>
                          <a:cs typeface="Arial" panose="020B0604020202020204" pitchFamily="34" charset="0"/>
                          <a:sym typeface="Arial" panose="020B0604020202020204" pitchFamily="34" charset="0"/>
                        </a:rPr>
                        <a:t>¥10,469,069.60</a:t>
                      </a:r>
                      <a:endParaRPr lang="zh-CN" altLang="en-US" sz="900" u="none">
                        <a:solidFill>
                          <a:srgbClr val="008000"/>
                        </a:solidFill>
                        <a:latin typeface="Arial" panose="020B0604020202020204" pitchFamily="34" charset="0"/>
                        <a:ea typeface="Arial" panose="020B0604020202020204" pitchFamily="34" charset="0"/>
                        <a:sym typeface="Arial" panose="020B0604020202020204" pitchFamily="34" charset="0"/>
                      </a:endParaRPr>
                    </a:p>
                  </a:txBody>
                  <a:tcPr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l">
                        <a:buNone/>
                      </a:pPr>
                      <a:r>
                        <a:rPr lang="en-US" altLang="zh-CN" sz="900" u="none">
                          <a:solidFill>
                            <a:srgbClr val="008000"/>
                          </a:solidFill>
                          <a:latin typeface="Arial" panose="020B0604020202020204" pitchFamily="34" charset="0"/>
                          <a:cs typeface="Arial" panose="020B0604020202020204" pitchFamily="34" charset="0"/>
                          <a:sym typeface="Arial" panose="020B0604020202020204" pitchFamily="34" charset="0"/>
                        </a:rPr>
                        <a:t>¥10,469,069.60</a:t>
                      </a:r>
                      <a:endParaRPr lang="zh-CN" altLang="en-US" sz="900" u="none">
                        <a:solidFill>
                          <a:srgbClr val="008000"/>
                        </a:solidFill>
                        <a:latin typeface="Arial" panose="020B0604020202020204" pitchFamily="34" charset="0"/>
                        <a:ea typeface="Arial" panose="020B0604020202020204" pitchFamily="34" charset="0"/>
                        <a:sym typeface="Arial" panose="020B0604020202020204" pitchFamily="34" charset="0"/>
                      </a:endParaRPr>
                    </a:p>
                  </a:txBody>
                  <a:tcPr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l">
                        <a:buNone/>
                      </a:pPr>
                      <a:r>
                        <a:rPr lang="en-US" altLang="zh-CN" sz="900" u="none">
                          <a:solidFill>
                            <a:srgbClr val="008000"/>
                          </a:solidFill>
                          <a:latin typeface="Arial" panose="020B0604020202020204" pitchFamily="34" charset="0"/>
                          <a:cs typeface="Arial" panose="020B0604020202020204" pitchFamily="34" charset="0"/>
                          <a:sym typeface="Arial" panose="020B0604020202020204" pitchFamily="34" charset="0"/>
                        </a:rPr>
                        <a:t>¥10,469,069.60</a:t>
                      </a:r>
                      <a:endParaRPr lang="zh-CN" altLang="en-US" sz="900" u="none">
                        <a:solidFill>
                          <a:srgbClr val="008000"/>
                        </a:solidFill>
                        <a:latin typeface="Arial" panose="020B0604020202020204" pitchFamily="34" charset="0"/>
                        <a:ea typeface="Arial" panose="020B0604020202020204" pitchFamily="34" charset="0"/>
                        <a:sym typeface="Arial" panose="020B0604020202020204" pitchFamily="34" charset="0"/>
                      </a:endParaRPr>
                    </a:p>
                  </a:txBody>
                  <a:tcPr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l">
                        <a:buNone/>
                      </a:pPr>
                      <a:r>
                        <a:rPr lang="en-US" altLang="zh-CN" sz="900" u="none">
                          <a:solidFill>
                            <a:srgbClr val="008000"/>
                          </a:solidFill>
                          <a:latin typeface="Arial" panose="020B0604020202020204" pitchFamily="34" charset="0"/>
                          <a:cs typeface="Arial" panose="020B0604020202020204" pitchFamily="34" charset="0"/>
                          <a:sym typeface="Arial" panose="020B0604020202020204" pitchFamily="34" charset="0"/>
                        </a:rPr>
                        <a:t>¥10,469,069.60</a:t>
                      </a:r>
                      <a:endParaRPr lang="zh-CN" altLang="en-US" sz="900" u="none">
                        <a:solidFill>
                          <a:srgbClr val="008000"/>
                        </a:solidFill>
                        <a:latin typeface="Arial" panose="020B0604020202020204" pitchFamily="34" charset="0"/>
                        <a:ea typeface="Arial" panose="020B0604020202020204" pitchFamily="34" charset="0"/>
                        <a:sym typeface="Arial" panose="020B0604020202020204" pitchFamily="34" charset="0"/>
                      </a:endParaRPr>
                    </a:p>
                  </a:txBody>
                  <a:tcPr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l">
                        <a:buNone/>
                      </a:pPr>
                      <a:r>
                        <a:rPr lang="en-US" altLang="zh-CN" sz="900" u="none">
                          <a:solidFill>
                            <a:srgbClr val="008000"/>
                          </a:solidFill>
                          <a:latin typeface="Arial" panose="020B0604020202020204" pitchFamily="34" charset="0"/>
                          <a:cs typeface="Arial" panose="020B0604020202020204" pitchFamily="34" charset="0"/>
                          <a:sym typeface="Arial" panose="020B0604020202020204" pitchFamily="34" charset="0"/>
                        </a:rPr>
                        <a:t>¥10,469,069.60</a:t>
                      </a:r>
                      <a:endParaRPr lang="zh-CN" altLang="en-US" sz="900" u="none">
                        <a:solidFill>
                          <a:srgbClr val="008000"/>
                        </a:solidFill>
                        <a:latin typeface="Arial" panose="020B0604020202020204" pitchFamily="34" charset="0"/>
                        <a:ea typeface="Arial" panose="020B0604020202020204" pitchFamily="34" charset="0"/>
                        <a:sym typeface="Arial" panose="020B0604020202020204" pitchFamily="34" charset="0"/>
                      </a:endParaRPr>
                    </a:p>
                  </a:txBody>
                  <a:tcPr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alpha val="100000"/>
                      </a:srgbClr>
                    </a:solidFill>
                  </a:tcPr>
                </a:tc>
              </a:tr>
              <a:tr h="466725">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r>
                        <a:rPr lang="en-US" altLang="zh-CN" sz="900" u="none">
                          <a:solidFill>
                            <a:srgbClr val="000000"/>
                          </a:solidFill>
                          <a:latin typeface="Arial" panose="020B0604020202020204" pitchFamily="34" charset="0"/>
                          <a:cs typeface="Arial" panose="020B0604020202020204" pitchFamily="34" charset="0"/>
                          <a:sym typeface="Arial" panose="020B0604020202020204" pitchFamily="34" charset="0"/>
                        </a:rPr>
                        <a:t>2</a:t>
                      </a:r>
                      <a:endParaRPr lang="zh-CN" altLang="en-US" sz="900" u="none">
                        <a:solidFill>
                          <a:srgbClr val="000000"/>
                        </a:solidFill>
                        <a:latin typeface="Arial" panose="020B0604020202020204" pitchFamily="34" charset="0"/>
                        <a:ea typeface="Arial" panose="020B0604020202020204" pitchFamily="34" charset="0"/>
                        <a:sym typeface="Arial" panose="020B0604020202020204" pitchFamily="34" charset="0"/>
                      </a:endParaRPr>
                    </a:p>
                  </a:txBody>
                  <a:tcPr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l">
                        <a:buNone/>
                      </a:pPr>
                      <a:r>
                        <a:rPr lang="zh-CN" altLang="en-US" sz="900" u="none">
                          <a:solidFill>
                            <a:srgbClr val="000000"/>
                          </a:solidFill>
                          <a:latin typeface="Arial" panose="020B0604020202020204" pitchFamily="34" charset="0"/>
                          <a:cs typeface="Arial" panose="020B0604020202020204" pitchFamily="34" charset="0"/>
                          <a:sym typeface="Arial" panose="020B0604020202020204" pitchFamily="34" charset="0"/>
                        </a:rPr>
                        <a:t>投入成本</a:t>
                      </a:r>
                      <a:endParaRPr lang="zh-CN" altLang="en-US" sz="900" u="none">
                        <a:solidFill>
                          <a:srgbClr val="000000"/>
                        </a:solidFill>
                        <a:latin typeface="Arial" panose="020B0604020202020204" pitchFamily="34" charset="0"/>
                        <a:ea typeface="Arial" panose="020B0604020202020204" pitchFamily="34" charset="0"/>
                        <a:sym typeface="Arial" panose="020B0604020202020204" pitchFamily="34" charset="0"/>
                      </a:endParaRPr>
                    </a:p>
                  </a:txBody>
                  <a:tcPr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l">
                        <a:buNone/>
                      </a:pPr>
                      <a:r>
                        <a:rPr lang="en-US" altLang="zh-CN" sz="900" u="none">
                          <a:solidFill>
                            <a:srgbClr val="008000"/>
                          </a:solidFill>
                          <a:latin typeface="Arial" panose="020B0604020202020204" pitchFamily="34" charset="0"/>
                          <a:cs typeface="Arial" panose="020B0604020202020204" pitchFamily="34" charset="0"/>
                          <a:sym typeface="Arial" panose="020B0604020202020204" pitchFamily="34" charset="0"/>
                        </a:rPr>
                        <a:t>¥6,860,000.00</a:t>
                      </a:r>
                      <a:endParaRPr lang="zh-CN" altLang="en-US" sz="900" u="none">
                        <a:solidFill>
                          <a:srgbClr val="008000"/>
                        </a:solidFill>
                        <a:latin typeface="Arial" panose="020B0604020202020204" pitchFamily="34" charset="0"/>
                        <a:ea typeface="Arial" panose="020B0604020202020204" pitchFamily="34" charset="0"/>
                        <a:sym typeface="Arial" panose="020B0604020202020204" pitchFamily="34" charset="0"/>
                      </a:endParaRPr>
                    </a:p>
                  </a:txBody>
                  <a:tcPr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l">
                        <a:buNone/>
                      </a:pPr>
                      <a:r>
                        <a:rPr lang="en-US" altLang="zh-CN" sz="900" u="none">
                          <a:solidFill>
                            <a:srgbClr val="008000"/>
                          </a:solidFill>
                          <a:latin typeface="Arial" panose="020B0604020202020204" pitchFamily="34" charset="0"/>
                          <a:cs typeface="Arial" panose="020B0604020202020204" pitchFamily="34" charset="0"/>
                          <a:sym typeface="Arial" panose="020B0604020202020204" pitchFamily="34" charset="0"/>
                        </a:rPr>
                        <a:t>¥4,513,200.00</a:t>
                      </a:r>
                      <a:endParaRPr lang="zh-CN" altLang="en-US" sz="900" u="none">
                        <a:solidFill>
                          <a:srgbClr val="008000"/>
                        </a:solidFill>
                        <a:latin typeface="Arial" panose="020B0604020202020204" pitchFamily="34" charset="0"/>
                        <a:ea typeface="Arial" panose="020B0604020202020204" pitchFamily="34" charset="0"/>
                        <a:sym typeface="Arial" panose="020B0604020202020204" pitchFamily="34" charset="0"/>
                      </a:endParaRPr>
                    </a:p>
                  </a:txBody>
                  <a:tcPr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l">
                        <a:buNone/>
                      </a:pPr>
                      <a:r>
                        <a:rPr lang="en-US" altLang="zh-CN" sz="900" u="none">
                          <a:solidFill>
                            <a:srgbClr val="008000"/>
                          </a:solidFill>
                          <a:latin typeface="Arial" panose="020B0604020202020204" pitchFamily="34" charset="0"/>
                          <a:cs typeface="Arial" panose="020B0604020202020204" pitchFamily="34" charset="0"/>
                          <a:sym typeface="Arial" panose="020B0604020202020204" pitchFamily="34" charset="0"/>
                        </a:rPr>
                        <a:t>¥4,754,910.00</a:t>
                      </a:r>
                      <a:endParaRPr lang="zh-CN" altLang="en-US" sz="900" u="none">
                        <a:solidFill>
                          <a:srgbClr val="008000"/>
                        </a:solidFill>
                        <a:latin typeface="Arial" panose="020B0604020202020204" pitchFamily="34" charset="0"/>
                        <a:ea typeface="Arial" panose="020B0604020202020204" pitchFamily="34" charset="0"/>
                        <a:sym typeface="Arial" panose="020B0604020202020204" pitchFamily="34" charset="0"/>
                      </a:endParaRPr>
                    </a:p>
                  </a:txBody>
                  <a:tcPr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l">
                        <a:buNone/>
                      </a:pPr>
                      <a:r>
                        <a:rPr lang="en-US" altLang="zh-CN" sz="900" u="none">
                          <a:solidFill>
                            <a:srgbClr val="008000"/>
                          </a:solidFill>
                          <a:latin typeface="Arial" panose="020B0604020202020204" pitchFamily="34" charset="0"/>
                          <a:cs typeface="Arial" panose="020B0604020202020204" pitchFamily="34" charset="0"/>
                          <a:sym typeface="Arial" panose="020B0604020202020204" pitchFamily="34" charset="0"/>
                        </a:rPr>
                        <a:t>¥4,937,305.50</a:t>
                      </a:r>
                      <a:endParaRPr lang="zh-CN" altLang="en-US" sz="900" u="none">
                        <a:solidFill>
                          <a:srgbClr val="008000"/>
                        </a:solidFill>
                        <a:latin typeface="Arial" panose="020B0604020202020204" pitchFamily="34" charset="0"/>
                        <a:ea typeface="Arial" panose="020B0604020202020204" pitchFamily="34" charset="0"/>
                        <a:sym typeface="Arial" panose="020B0604020202020204" pitchFamily="34" charset="0"/>
                      </a:endParaRPr>
                    </a:p>
                  </a:txBody>
                  <a:tcPr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l">
                        <a:buNone/>
                      </a:pPr>
                      <a:r>
                        <a:rPr lang="en-US" altLang="zh-CN" sz="900" u="none">
                          <a:solidFill>
                            <a:srgbClr val="008000"/>
                          </a:solidFill>
                          <a:latin typeface="Arial" panose="020B0604020202020204" pitchFamily="34" charset="0"/>
                          <a:cs typeface="Arial" panose="020B0604020202020204" pitchFamily="34" charset="0"/>
                          <a:sym typeface="Arial" panose="020B0604020202020204" pitchFamily="34" charset="0"/>
                        </a:rPr>
                        <a:t>¥5,081,570.78</a:t>
                      </a:r>
                      <a:endParaRPr lang="zh-CN" altLang="en-US" sz="900" u="none">
                        <a:solidFill>
                          <a:srgbClr val="008000"/>
                        </a:solidFill>
                        <a:latin typeface="Arial" panose="020B0604020202020204" pitchFamily="34" charset="0"/>
                        <a:ea typeface="Arial" panose="020B0604020202020204" pitchFamily="34" charset="0"/>
                        <a:sym typeface="Arial" panose="020B0604020202020204" pitchFamily="34" charset="0"/>
                      </a:endParaRPr>
                    </a:p>
                  </a:txBody>
                  <a:tcPr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alpha val="100000"/>
                      </a:srgbClr>
                    </a:solidFill>
                  </a:tcPr>
                </a:tc>
              </a:tr>
              <a:tr h="468313">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r>
                        <a:rPr lang="en-US" altLang="zh-CN" sz="900" u="none">
                          <a:solidFill>
                            <a:srgbClr val="000000"/>
                          </a:solidFill>
                          <a:latin typeface="Arial" panose="020B0604020202020204" pitchFamily="34" charset="0"/>
                          <a:cs typeface="Arial" panose="020B0604020202020204" pitchFamily="34" charset="0"/>
                          <a:sym typeface="Arial" panose="020B0604020202020204" pitchFamily="34" charset="0"/>
                        </a:rPr>
                        <a:t>3</a:t>
                      </a:r>
                      <a:endParaRPr lang="zh-CN" altLang="en-US" sz="900" u="none">
                        <a:solidFill>
                          <a:srgbClr val="000000"/>
                        </a:solidFill>
                        <a:latin typeface="Arial" panose="020B0604020202020204" pitchFamily="34" charset="0"/>
                        <a:ea typeface="Arial" panose="020B0604020202020204" pitchFamily="34" charset="0"/>
                        <a:sym typeface="Arial" panose="020B0604020202020204" pitchFamily="34" charset="0"/>
                      </a:endParaRPr>
                    </a:p>
                  </a:txBody>
                  <a:tcPr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l">
                        <a:buNone/>
                      </a:pPr>
                      <a:r>
                        <a:rPr lang="zh-CN" altLang="en-US" sz="900" u="none">
                          <a:solidFill>
                            <a:srgbClr val="000000"/>
                          </a:solidFill>
                          <a:latin typeface="Arial" panose="020B0604020202020204" pitchFamily="34" charset="0"/>
                          <a:cs typeface="Arial" panose="020B0604020202020204" pitchFamily="34" charset="0"/>
                          <a:sym typeface="Arial" panose="020B0604020202020204" pitchFamily="34" charset="0"/>
                        </a:rPr>
                        <a:t>管理成本</a:t>
                      </a:r>
                      <a:endParaRPr lang="zh-CN" altLang="en-US" sz="900" u="none">
                        <a:solidFill>
                          <a:srgbClr val="000000"/>
                        </a:solidFill>
                        <a:latin typeface="Arial" panose="020B0604020202020204" pitchFamily="34" charset="0"/>
                        <a:ea typeface="Arial" panose="020B0604020202020204" pitchFamily="34" charset="0"/>
                        <a:sym typeface="Arial" panose="020B0604020202020204" pitchFamily="34" charset="0"/>
                      </a:endParaRPr>
                    </a:p>
                  </a:txBody>
                  <a:tcPr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l">
                        <a:buNone/>
                      </a:pPr>
                      <a:r>
                        <a:rPr lang="en-US" altLang="zh-CN" sz="900" u="none">
                          <a:solidFill>
                            <a:srgbClr val="008000"/>
                          </a:solidFill>
                          <a:latin typeface="Arial" panose="020B0604020202020204" pitchFamily="34" charset="0"/>
                          <a:cs typeface="Arial" panose="020B0604020202020204" pitchFamily="34" charset="0"/>
                          <a:sym typeface="Arial" panose="020B0604020202020204" pitchFamily="34" charset="0"/>
                        </a:rPr>
                        <a:t>¥1,046,906.96</a:t>
                      </a:r>
                      <a:endParaRPr lang="zh-CN" altLang="en-US" sz="900" u="none">
                        <a:solidFill>
                          <a:srgbClr val="008000"/>
                        </a:solidFill>
                        <a:latin typeface="Arial" panose="020B0604020202020204" pitchFamily="34" charset="0"/>
                        <a:ea typeface="Arial" panose="020B0604020202020204" pitchFamily="34" charset="0"/>
                        <a:sym typeface="Arial" panose="020B0604020202020204" pitchFamily="34" charset="0"/>
                      </a:endParaRPr>
                    </a:p>
                  </a:txBody>
                  <a:tcPr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l">
                        <a:buNone/>
                      </a:pPr>
                      <a:r>
                        <a:rPr lang="en-US" altLang="zh-CN" sz="900" u="none">
                          <a:solidFill>
                            <a:srgbClr val="008000"/>
                          </a:solidFill>
                          <a:latin typeface="Arial" panose="020B0604020202020204" pitchFamily="34" charset="0"/>
                          <a:cs typeface="Arial" panose="020B0604020202020204" pitchFamily="34" charset="0"/>
                          <a:sym typeface="Arial" panose="020B0604020202020204" pitchFamily="34" charset="0"/>
                        </a:rPr>
                        <a:t>¥1,046,906.96</a:t>
                      </a:r>
                      <a:endParaRPr lang="zh-CN" altLang="en-US" sz="900" u="none">
                        <a:solidFill>
                          <a:srgbClr val="008000"/>
                        </a:solidFill>
                        <a:latin typeface="Arial" panose="020B0604020202020204" pitchFamily="34" charset="0"/>
                        <a:ea typeface="Arial" panose="020B0604020202020204" pitchFamily="34" charset="0"/>
                        <a:sym typeface="Arial" panose="020B0604020202020204" pitchFamily="34" charset="0"/>
                      </a:endParaRPr>
                    </a:p>
                  </a:txBody>
                  <a:tcPr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l">
                        <a:buNone/>
                      </a:pPr>
                      <a:r>
                        <a:rPr lang="en-US" altLang="zh-CN" sz="900" u="none">
                          <a:solidFill>
                            <a:srgbClr val="008000"/>
                          </a:solidFill>
                          <a:latin typeface="Arial" panose="020B0604020202020204" pitchFamily="34" charset="0"/>
                          <a:cs typeface="Arial" panose="020B0604020202020204" pitchFamily="34" charset="0"/>
                          <a:sym typeface="Arial" panose="020B0604020202020204" pitchFamily="34" charset="0"/>
                        </a:rPr>
                        <a:t>¥1,046,906.96</a:t>
                      </a:r>
                      <a:endParaRPr lang="zh-CN" altLang="en-US" sz="900" u="none">
                        <a:solidFill>
                          <a:srgbClr val="008000"/>
                        </a:solidFill>
                        <a:latin typeface="Arial" panose="020B0604020202020204" pitchFamily="34" charset="0"/>
                        <a:ea typeface="Arial" panose="020B0604020202020204" pitchFamily="34" charset="0"/>
                        <a:sym typeface="Arial" panose="020B0604020202020204" pitchFamily="34" charset="0"/>
                      </a:endParaRPr>
                    </a:p>
                  </a:txBody>
                  <a:tcPr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l">
                        <a:buNone/>
                      </a:pPr>
                      <a:r>
                        <a:rPr lang="en-US" altLang="zh-CN" sz="900" u="none">
                          <a:solidFill>
                            <a:srgbClr val="008000"/>
                          </a:solidFill>
                          <a:latin typeface="Arial" panose="020B0604020202020204" pitchFamily="34" charset="0"/>
                          <a:cs typeface="Arial" panose="020B0604020202020204" pitchFamily="34" charset="0"/>
                          <a:sym typeface="Arial" panose="020B0604020202020204" pitchFamily="34" charset="0"/>
                        </a:rPr>
                        <a:t>¥1,046,906.96</a:t>
                      </a:r>
                      <a:endParaRPr lang="zh-CN" altLang="en-US" sz="900" u="none">
                        <a:solidFill>
                          <a:srgbClr val="008000"/>
                        </a:solidFill>
                        <a:latin typeface="Arial" panose="020B0604020202020204" pitchFamily="34" charset="0"/>
                        <a:ea typeface="Arial" panose="020B0604020202020204" pitchFamily="34" charset="0"/>
                        <a:sym typeface="Arial" panose="020B0604020202020204" pitchFamily="34" charset="0"/>
                      </a:endParaRPr>
                    </a:p>
                  </a:txBody>
                  <a:tcPr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l">
                        <a:buNone/>
                      </a:pPr>
                      <a:r>
                        <a:rPr lang="en-US" altLang="zh-CN" sz="900" u="none">
                          <a:solidFill>
                            <a:srgbClr val="008000"/>
                          </a:solidFill>
                          <a:latin typeface="Arial" panose="020B0604020202020204" pitchFamily="34" charset="0"/>
                          <a:cs typeface="Arial" panose="020B0604020202020204" pitchFamily="34" charset="0"/>
                          <a:sym typeface="Arial" panose="020B0604020202020204" pitchFamily="34" charset="0"/>
                        </a:rPr>
                        <a:t>¥1,046,906.96</a:t>
                      </a:r>
                      <a:endParaRPr lang="zh-CN" altLang="en-US" sz="900" u="none">
                        <a:solidFill>
                          <a:srgbClr val="008000"/>
                        </a:solidFill>
                        <a:latin typeface="Arial" panose="020B0604020202020204" pitchFamily="34" charset="0"/>
                        <a:ea typeface="Arial" panose="020B0604020202020204" pitchFamily="34" charset="0"/>
                        <a:sym typeface="Arial" panose="020B0604020202020204" pitchFamily="34" charset="0"/>
                      </a:endParaRPr>
                    </a:p>
                  </a:txBody>
                  <a:tcPr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alpha val="100000"/>
                      </a:srgbClr>
                    </a:solidFill>
                  </a:tcPr>
                </a:tc>
              </a:tr>
              <a:tr h="468312">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r>
                        <a:rPr lang="en-US" altLang="zh-CN" sz="900" u="none">
                          <a:solidFill>
                            <a:srgbClr val="000000"/>
                          </a:solidFill>
                          <a:latin typeface="Arial" panose="020B0604020202020204" pitchFamily="34" charset="0"/>
                          <a:cs typeface="Arial" panose="020B0604020202020204" pitchFamily="34" charset="0"/>
                          <a:sym typeface="Arial" panose="020B0604020202020204" pitchFamily="34" charset="0"/>
                        </a:rPr>
                        <a:t>4</a:t>
                      </a:r>
                      <a:endParaRPr lang="zh-CN" altLang="en-US" sz="900" u="none">
                        <a:solidFill>
                          <a:srgbClr val="000000"/>
                        </a:solidFill>
                        <a:latin typeface="Arial" panose="020B0604020202020204" pitchFamily="34" charset="0"/>
                        <a:ea typeface="Arial" panose="020B0604020202020204" pitchFamily="34" charset="0"/>
                        <a:sym typeface="Arial" panose="020B0604020202020204" pitchFamily="34" charset="0"/>
                      </a:endParaRPr>
                    </a:p>
                  </a:txBody>
                  <a:tcPr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l">
                        <a:buNone/>
                      </a:pPr>
                      <a:r>
                        <a:rPr lang="zh-CN" altLang="en-US" sz="900" u="none">
                          <a:solidFill>
                            <a:srgbClr val="000000"/>
                          </a:solidFill>
                          <a:latin typeface="Arial" panose="020B0604020202020204" pitchFamily="34" charset="0"/>
                          <a:cs typeface="Arial" panose="020B0604020202020204" pitchFamily="34" charset="0"/>
                          <a:sym typeface="Arial" panose="020B0604020202020204" pitchFamily="34" charset="0"/>
                        </a:rPr>
                        <a:t>其他（税等）成本</a:t>
                      </a:r>
                      <a:endParaRPr lang="zh-CN" altLang="en-US" sz="900" u="none">
                        <a:solidFill>
                          <a:srgbClr val="000000"/>
                        </a:solidFill>
                        <a:latin typeface="Arial" panose="020B0604020202020204" pitchFamily="34" charset="0"/>
                        <a:ea typeface="Arial" panose="020B0604020202020204" pitchFamily="34" charset="0"/>
                        <a:sym typeface="Arial" panose="020B0604020202020204" pitchFamily="34" charset="0"/>
                      </a:endParaRPr>
                    </a:p>
                  </a:txBody>
                  <a:tcPr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l">
                        <a:buNone/>
                      </a:pPr>
                      <a:r>
                        <a:rPr lang="en-US" altLang="zh-CN" sz="900" u="none">
                          <a:solidFill>
                            <a:srgbClr val="008000"/>
                          </a:solidFill>
                          <a:latin typeface="Arial" panose="020B0604020202020204" pitchFamily="34" charset="0"/>
                          <a:cs typeface="Arial" panose="020B0604020202020204" pitchFamily="34" charset="0"/>
                          <a:sym typeface="Arial" panose="020B0604020202020204" pitchFamily="34" charset="0"/>
                        </a:rPr>
                        <a:t>¥1,779,741.83</a:t>
                      </a:r>
                      <a:endParaRPr lang="zh-CN" altLang="en-US" sz="900" u="none">
                        <a:solidFill>
                          <a:srgbClr val="008000"/>
                        </a:solidFill>
                        <a:latin typeface="Arial" panose="020B0604020202020204" pitchFamily="34" charset="0"/>
                        <a:ea typeface="Arial" panose="020B0604020202020204" pitchFamily="34" charset="0"/>
                        <a:sym typeface="Arial" panose="020B0604020202020204" pitchFamily="34" charset="0"/>
                      </a:endParaRPr>
                    </a:p>
                  </a:txBody>
                  <a:tcPr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l">
                        <a:buNone/>
                      </a:pPr>
                      <a:r>
                        <a:rPr lang="en-US" altLang="zh-CN" sz="900" u="none">
                          <a:solidFill>
                            <a:srgbClr val="008000"/>
                          </a:solidFill>
                          <a:latin typeface="Arial" panose="020B0604020202020204" pitchFamily="34" charset="0"/>
                          <a:cs typeface="Arial" panose="020B0604020202020204" pitchFamily="34" charset="0"/>
                          <a:sym typeface="Arial" panose="020B0604020202020204" pitchFamily="34" charset="0"/>
                        </a:rPr>
                        <a:t>¥1,779,741.83</a:t>
                      </a:r>
                      <a:endParaRPr lang="zh-CN" altLang="en-US" sz="900" u="none">
                        <a:solidFill>
                          <a:srgbClr val="008000"/>
                        </a:solidFill>
                        <a:latin typeface="Arial" panose="020B0604020202020204" pitchFamily="34" charset="0"/>
                        <a:ea typeface="Arial" panose="020B0604020202020204" pitchFamily="34" charset="0"/>
                        <a:sym typeface="Arial" panose="020B0604020202020204" pitchFamily="34" charset="0"/>
                      </a:endParaRPr>
                    </a:p>
                  </a:txBody>
                  <a:tcPr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l">
                        <a:buNone/>
                      </a:pPr>
                      <a:r>
                        <a:rPr lang="en-US" altLang="zh-CN" sz="900" u="none">
                          <a:solidFill>
                            <a:srgbClr val="008000"/>
                          </a:solidFill>
                          <a:latin typeface="Arial" panose="020B0604020202020204" pitchFamily="34" charset="0"/>
                          <a:cs typeface="Arial" panose="020B0604020202020204" pitchFamily="34" charset="0"/>
                          <a:sym typeface="Arial" panose="020B0604020202020204" pitchFamily="34" charset="0"/>
                        </a:rPr>
                        <a:t>¥1,779,741.83</a:t>
                      </a:r>
                      <a:endParaRPr lang="zh-CN" altLang="en-US" sz="900" u="none">
                        <a:solidFill>
                          <a:srgbClr val="008000"/>
                        </a:solidFill>
                        <a:latin typeface="Arial" panose="020B0604020202020204" pitchFamily="34" charset="0"/>
                        <a:ea typeface="Arial" panose="020B0604020202020204" pitchFamily="34" charset="0"/>
                        <a:sym typeface="Arial" panose="020B0604020202020204" pitchFamily="34" charset="0"/>
                      </a:endParaRPr>
                    </a:p>
                  </a:txBody>
                  <a:tcPr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l">
                        <a:buNone/>
                      </a:pPr>
                      <a:r>
                        <a:rPr lang="en-US" altLang="zh-CN" sz="900" u="none">
                          <a:solidFill>
                            <a:srgbClr val="008000"/>
                          </a:solidFill>
                          <a:latin typeface="Arial" panose="020B0604020202020204" pitchFamily="34" charset="0"/>
                          <a:cs typeface="Arial" panose="020B0604020202020204" pitchFamily="34" charset="0"/>
                          <a:sym typeface="Arial" panose="020B0604020202020204" pitchFamily="34" charset="0"/>
                        </a:rPr>
                        <a:t>¥1,779,741.83</a:t>
                      </a:r>
                      <a:endParaRPr lang="zh-CN" altLang="en-US" sz="900" u="none">
                        <a:solidFill>
                          <a:srgbClr val="008000"/>
                        </a:solidFill>
                        <a:latin typeface="Arial" panose="020B0604020202020204" pitchFamily="34" charset="0"/>
                        <a:ea typeface="Arial" panose="020B0604020202020204" pitchFamily="34" charset="0"/>
                        <a:sym typeface="Arial" panose="020B0604020202020204" pitchFamily="34" charset="0"/>
                      </a:endParaRPr>
                    </a:p>
                  </a:txBody>
                  <a:tcPr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l">
                        <a:buNone/>
                      </a:pPr>
                      <a:r>
                        <a:rPr lang="en-US" altLang="zh-CN" sz="900" u="none">
                          <a:solidFill>
                            <a:srgbClr val="008000"/>
                          </a:solidFill>
                          <a:latin typeface="Arial" panose="020B0604020202020204" pitchFamily="34" charset="0"/>
                          <a:cs typeface="Arial" panose="020B0604020202020204" pitchFamily="34" charset="0"/>
                          <a:sym typeface="Arial" panose="020B0604020202020204" pitchFamily="34" charset="0"/>
                        </a:rPr>
                        <a:t>¥1,779,741.83</a:t>
                      </a:r>
                      <a:endParaRPr lang="zh-CN" altLang="en-US" sz="900" u="none">
                        <a:solidFill>
                          <a:srgbClr val="008000"/>
                        </a:solidFill>
                        <a:latin typeface="Arial" panose="020B0604020202020204" pitchFamily="34" charset="0"/>
                        <a:ea typeface="Arial" panose="020B0604020202020204" pitchFamily="34" charset="0"/>
                        <a:sym typeface="Arial" panose="020B0604020202020204" pitchFamily="34" charset="0"/>
                      </a:endParaRPr>
                    </a:p>
                  </a:txBody>
                  <a:tcPr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alpha val="100000"/>
                      </a:srgbClr>
                    </a:solidFill>
                  </a:tcPr>
                </a:tc>
              </a:tr>
              <a:tr h="542925">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r>
                        <a:rPr lang="en-US" altLang="zh-CN" sz="900" u="none">
                          <a:solidFill>
                            <a:srgbClr val="000000"/>
                          </a:solidFill>
                          <a:latin typeface="Arial" panose="020B0604020202020204" pitchFamily="34" charset="0"/>
                          <a:cs typeface="Arial" panose="020B0604020202020204" pitchFamily="34" charset="0"/>
                          <a:sym typeface="Arial" panose="020B0604020202020204" pitchFamily="34" charset="0"/>
                        </a:rPr>
                        <a:t>5</a:t>
                      </a:r>
                      <a:endParaRPr lang="zh-CN" altLang="en-US" sz="900" u="none">
                        <a:solidFill>
                          <a:srgbClr val="000000"/>
                        </a:solidFill>
                        <a:latin typeface="Arial" panose="020B0604020202020204" pitchFamily="34" charset="0"/>
                        <a:ea typeface="Arial" panose="020B0604020202020204" pitchFamily="34" charset="0"/>
                        <a:sym typeface="Arial" panose="020B0604020202020204" pitchFamily="34" charset="0"/>
                      </a:endParaRPr>
                    </a:p>
                  </a:txBody>
                  <a:tcPr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l">
                        <a:buNone/>
                      </a:pPr>
                      <a:r>
                        <a:rPr lang="zh-CN" altLang="en-US" sz="1200" u="none">
                          <a:solidFill>
                            <a:srgbClr val="000000"/>
                          </a:solidFill>
                          <a:latin typeface="Arial" panose="020B0604020202020204" pitchFamily="34" charset="0"/>
                          <a:cs typeface="Arial" panose="020B0604020202020204" pitchFamily="34" charset="0"/>
                          <a:sym typeface="Arial" panose="020B0604020202020204" pitchFamily="34" charset="0"/>
                        </a:rPr>
                        <a:t>净利润</a:t>
                      </a:r>
                      <a:endParaRPr lang="zh-CN" altLang="en-US" sz="1200" u="none">
                        <a:solidFill>
                          <a:srgbClr val="000000"/>
                        </a:solidFill>
                        <a:latin typeface="Arial" panose="020B0604020202020204" pitchFamily="34" charset="0"/>
                        <a:ea typeface="Arial" panose="020B0604020202020204" pitchFamily="34" charset="0"/>
                        <a:sym typeface="Arial" panose="020B0604020202020204" pitchFamily="34" charset="0"/>
                      </a:endParaRPr>
                    </a:p>
                  </a:txBody>
                  <a:tcPr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l">
                        <a:buNone/>
                      </a:pPr>
                      <a:r>
                        <a:rPr lang="en-US" altLang="zh-CN" sz="1100" u="none">
                          <a:solidFill>
                            <a:srgbClr val="000000"/>
                          </a:solidFill>
                          <a:latin typeface="Arial" panose="020B0604020202020204" pitchFamily="34" charset="0"/>
                          <a:cs typeface="Arial" panose="020B0604020202020204" pitchFamily="34" charset="0"/>
                          <a:sym typeface="Arial" panose="020B0604020202020204" pitchFamily="34" charset="0"/>
                        </a:rPr>
                        <a:t>¥782,420.81</a:t>
                      </a:r>
                      <a:endParaRPr lang="zh-CN" altLang="en-US" sz="1100" u="none">
                        <a:solidFill>
                          <a:srgbClr val="000000"/>
                        </a:solidFill>
                        <a:latin typeface="Arial" panose="020B0604020202020204" pitchFamily="34" charset="0"/>
                        <a:ea typeface="Arial" panose="020B0604020202020204" pitchFamily="34" charset="0"/>
                        <a:sym typeface="Arial" panose="020B0604020202020204" pitchFamily="34" charset="0"/>
                      </a:endParaRPr>
                    </a:p>
                  </a:txBody>
                  <a:tcPr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l">
                        <a:buNone/>
                      </a:pPr>
                      <a:r>
                        <a:rPr lang="en-US" altLang="zh-CN" sz="1100" u="none">
                          <a:solidFill>
                            <a:srgbClr val="000000"/>
                          </a:solidFill>
                          <a:latin typeface="Arial" panose="020B0604020202020204" pitchFamily="34" charset="0"/>
                          <a:cs typeface="Arial" panose="020B0604020202020204" pitchFamily="34" charset="0"/>
                          <a:sym typeface="Arial" panose="020B0604020202020204" pitchFamily="34" charset="0"/>
                        </a:rPr>
                        <a:t>¥3,129,220.81</a:t>
                      </a:r>
                      <a:endParaRPr lang="zh-CN" altLang="en-US" sz="1100" u="none">
                        <a:solidFill>
                          <a:srgbClr val="000000"/>
                        </a:solidFill>
                        <a:latin typeface="Arial" panose="020B0604020202020204" pitchFamily="34" charset="0"/>
                        <a:ea typeface="Arial" panose="020B0604020202020204" pitchFamily="34" charset="0"/>
                        <a:sym typeface="Arial" panose="020B0604020202020204" pitchFamily="34" charset="0"/>
                      </a:endParaRPr>
                    </a:p>
                  </a:txBody>
                  <a:tcPr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l">
                        <a:buNone/>
                      </a:pPr>
                      <a:r>
                        <a:rPr lang="en-US" altLang="zh-CN" sz="1100" u="none">
                          <a:solidFill>
                            <a:srgbClr val="000000"/>
                          </a:solidFill>
                          <a:latin typeface="Arial" panose="020B0604020202020204" pitchFamily="34" charset="0"/>
                          <a:cs typeface="Arial" panose="020B0604020202020204" pitchFamily="34" charset="0"/>
                          <a:sym typeface="Arial" panose="020B0604020202020204" pitchFamily="34" charset="0"/>
                        </a:rPr>
                        <a:t>¥2,887,510.81</a:t>
                      </a:r>
                      <a:endParaRPr lang="zh-CN" altLang="en-US" sz="1100" u="none">
                        <a:solidFill>
                          <a:srgbClr val="000000"/>
                        </a:solidFill>
                        <a:latin typeface="Arial" panose="020B0604020202020204" pitchFamily="34" charset="0"/>
                        <a:ea typeface="Arial" panose="020B0604020202020204" pitchFamily="34" charset="0"/>
                        <a:sym typeface="Arial" panose="020B0604020202020204" pitchFamily="34" charset="0"/>
                      </a:endParaRPr>
                    </a:p>
                  </a:txBody>
                  <a:tcPr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l">
                        <a:buNone/>
                      </a:pPr>
                      <a:r>
                        <a:rPr lang="en-US" altLang="zh-CN" sz="1100" u="none">
                          <a:solidFill>
                            <a:srgbClr val="000000"/>
                          </a:solidFill>
                          <a:latin typeface="Arial" panose="020B0604020202020204" pitchFamily="34" charset="0"/>
                          <a:cs typeface="Arial" panose="020B0604020202020204" pitchFamily="34" charset="0"/>
                          <a:sym typeface="Arial" panose="020B0604020202020204" pitchFamily="34" charset="0"/>
                        </a:rPr>
                        <a:t>¥2,705,115.31</a:t>
                      </a:r>
                      <a:endParaRPr lang="zh-CN" altLang="en-US" sz="1100" u="none">
                        <a:solidFill>
                          <a:srgbClr val="000000"/>
                        </a:solidFill>
                        <a:latin typeface="Arial" panose="020B0604020202020204" pitchFamily="34" charset="0"/>
                        <a:ea typeface="Arial" panose="020B0604020202020204" pitchFamily="34" charset="0"/>
                        <a:sym typeface="Arial" panose="020B0604020202020204" pitchFamily="34" charset="0"/>
                      </a:endParaRPr>
                    </a:p>
                  </a:txBody>
                  <a:tcPr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l">
                        <a:buNone/>
                      </a:pPr>
                      <a:r>
                        <a:rPr lang="en-US" altLang="zh-CN" sz="1100" u="none">
                          <a:solidFill>
                            <a:srgbClr val="000000"/>
                          </a:solidFill>
                          <a:latin typeface="Arial" panose="020B0604020202020204" pitchFamily="34" charset="0"/>
                          <a:cs typeface="Arial" panose="020B0604020202020204" pitchFamily="34" charset="0"/>
                          <a:sym typeface="Arial" panose="020B0604020202020204" pitchFamily="34" charset="0"/>
                        </a:rPr>
                        <a:t>¥2,560,850.03</a:t>
                      </a:r>
                      <a:endParaRPr lang="zh-CN" altLang="en-US" sz="1100" u="none">
                        <a:solidFill>
                          <a:srgbClr val="000000"/>
                        </a:solidFill>
                        <a:latin typeface="Arial" panose="020B0604020202020204" pitchFamily="34" charset="0"/>
                        <a:ea typeface="Arial" panose="020B0604020202020204" pitchFamily="34" charset="0"/>
                        <a:sym typeface="Arial" panose="020B0604020202020204" pitchFamily="34" charset="0"/>
                      </a:endParaRPr>
                    </a:p>
                  </a:txBody>
                  <a:tcPr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alpha val="100000"/>
                      </a:srgbClr>
                    </a:solidFill>
                  </a:tcPr>
                </a:tc>
              </a:tr>
            </a:tbl>
          </a:graphicData>
        </a:graphic>
      </p:graphicFrame>
    </p:spTree>
  </p:cSld>
  <p:clrMapOvr>
    <a:masterClrMapping/>
  </p:clrMapOvr>
  <p:transition>
    <p:cover dir="d"/>
  </p:transition>
</p:sld>
</file>

<file path=ppt/slides/slide17.xml><?xml version="1.0" encoding="utf-8"?>
<p:sld xmlns:a="http://schemas.openxmlformats.org/drawingml/2006/main" xmlns:r="http://schemas.openxmlformats.org/officeDocument/2006/relationships" xmlns:p="http://schemas.openxmlformats.org/presentationml/2006/main">
  <p:cSld>
    <p:bg>
      <p:bgPr>
        <a:blipFill rotWithShape="0">
          <a:blip r:embed="rId1"/>
        </a:blipFill>
        <a:effectLst/>
      </p:bgPr>
    </p:bg>
    <p:spTree>
      <p:nvGrpSpPr>
        <p:cNvPr id="1" name=""/>
        <p:cNvGrpSpPr/>
        <p:nvPr/>
      </p:nvGrpSpPr>
      <p:grpSpPr/>
      <p:sp>
        <p:nvSpPr>
          <p:cNvPr id="19458" name="图片 66"/>
          <p:cNvSpPr>
            <a:spLocks noChangeAspect="1"/>
          </p:cNvSpPr>
          <p:nvPr/>
        </p:nvSpPr>
        <p:spPr>
          <a:xfrm>
            <a:off x="-19050" y="0"/>
            <a:ext cx="12211050" cy="6858000"/>
          </a:xfrm>
          <a:prstGeom prst="rect">
            <a:avLst/>
          </a:prstGeom>
          <a:noFill/>
          <a:ln w="9525">
            <a:noFill/>
          </a:ln>
        </p:spPr>
        <p:txBody>
          <a:bodyPr/>
          <a:p>
            <a:endParaRPr lang="zh-CN" altLang="en-US"/>
          </a:p>
        </p:txBody>
      </p:sp>
      <p:sp>
        <p:nvSpPr>
          <p:cNvPr id="19459" name="任意多边形 55"/>
          <p:cNvSpPr/>
          <p:nvPr/>
        </p:nvSpPr>
        <p:spPr>
          <a:xfrm rot="2700000">
            <a:off x="4300538" y="3062288"/>
            <a:ext cx="660400" cy="717550"/>
          </a:xfrm>
          <a:custGeom>
            <a:avLst/>
            <a:gdLst>
              <a:gd name="txL" fmla="*/ 0 w 660846"/>
              <a:gd name="txT" fmla="*/ 0 h 717781"/>
              <a:gd name="txR" fmla="*/ 660846 w 660846"/>
              <a:gd name="txB" fmla="*/ 717781 h 717781"/>
            </a:gdLst>
            <a:ahLst/>
            <a:cxnLst>
              <a:cxn ang="0">
                <a:pos x="0" y="1"/>
              </a:cxn>
              <a:cxn ang="0">
                <a:pos x="660846" y="0"/>
              </a:cxn>
              <a:cxn ang="0">
                <a:pos x="660846" y="717781"/>
              </a:cxn>
              <a:cxn ang="0">
                <a:pos x="0" y="717781"/>
              </a:cxn>
              <a:cxn ang="0">
                <a:pos x="0" y="1"/>
              </a:cxn>
            </a:cxnLst>
            <a:rect l="txL" t="txT" r="txR" b="txB"/>
            <a:pathLst>
              <a:path w="660846" h="717781">
                <a:moveTo>
                  <a:pt x="0" y="1"/>
                </a:moveTo>
                <a:lnTo>
                  <a:pt x="660846" y="0"/>
                </a:lnTo>
                <a:lnTo>
                  <a:pt x="660846" y="717781"/>
                </a:lnTo>
                <a:lnTo>
                  <a:pt x="0" y="717781"/>
                </a:lnTo>
                <a:lnTo>
                  <a:pt x="0" y="1"/>
                </a:lnTo>
                <a:close/>
              </a:path>
            </a:pathLst>
          </a:custGeom>
          <a:solidFill>
            <a:srgbClr val="00B0F0"/>
          </a:solidFill>
          <a:ln w="9525">
            <a:noFill/>
          </a:ln>
        </p:spPr>
        <p:txBody>
          <a:bodyPr anchor="ctr"/>
          <a:p>
            <a:pPr algn="ctr"/>
            <a:endParaRPr lang="zh-CN" altLang="en-US" dirty="0">
              <a:solidFill>
                <a:srgbClr val="FFFFFF"/>
              </a:solidFill>
              <a:latin typeface="Calibri" panose="020F0502020204030204" pitchFamily="2" charset="0"/>
            </a:endParaRPr>
          </a:p>
        </p:txBody>
      </p:sp>
      <p:sp>
        <p:nvSpPr>
          <p:cNvPr id="19460" name="任意多边形 54"/>
          <p:cNvSpPr/>
          <p:nvPr/>
        </p:nvSpPr>
        <p:spPr>
          <a:xfrm rot="2700000">
            <a:off x="4832350" y="1771650"/>
            <a:ext cx="3143250" cy="3255963"/>
          </a:xfrm>
          <a:custGeom>
            <a:avLst/>
            <a:gdLst>
              <a:gd name="txL" fmla="*/ 0 w 3141848"/>
              <a:gd name="txT" fmla="*/ 0 h 3255718"/>
              <a:gd name="txR" fmla="*/ 3141848 w 3141848"/>
              <a:gd name="txB" fmla="*/ 3255718 h 3255718"/>
            </a:gdLst>
            <a:ahLst/>
            <a:cxnLst>
              <a:cxn ang="0">
                <a:pos x="0" y="0"/>
              </a:cxn>
              <a:cxn ang="0">
                <a:pos x="3141848" y="0"/>
              </a:cxn>
              <a:cxn ang="0">
                <a:pos x="3141848" y="3255718"/>
              </a:cxn>
              <a:cxn ang="0">
                <a:pos x="660846" y="3255718"/>
              </a:cxn>
              <a:cxn ang="0">
                <a:pos x="660846" y="2537936"/>
              </a:cxn>
              <a:cxn ang="0">
                <a:pos x="0" y="2537938"/>
              </a:cxn>
              <a:cxn ang="0">
                <a:pos x="0" y="0"/>
              </a:cxn>
            </a:cxnLst>
            <a:rect l="txL" t="txT" r="txR" b="txB"/>
            <a:pathLst>
              <a:path w="3141848" h="3255718">
                <a:moveTo>
                  <a:pt x="0" y="0"/>
                </a:moveTo>
                <a:lnTo>
                  <a:pt x="3141848" y="0"/>
                </a:lnTo>
                <a:lnTo>
                  <a:pt x="3141848" y="3255718"/>
                </a:lnTo>
                <a:lnTo>
                  <a:pt x="660846" y="3255718"/>
                </a:lnTo>
                <a:lnTo>
                  <a:pt x="660846" y="2537937"/>
                </a:lnTo>
                <a:lnTo>
                  <a:pt x="0" y="2537938"/>
                </a:lnTo>
                <a:lnTo>
                  <a:pt x="0" y="0"/>
                </a:lnTo>
                <a:close/>
              </a:path>
            </a:pathLst>
          </a:custGeom>
          <a:solidFill>
            <a:srgbClr val="00B0F0">
              <a:alpha val="64000"/>
            </a:srgbClr>
          </a:solidFill>
          <a:ln w="9525">
            <a:noFill/>
          </a:ln>
        </p:spPr>
        <p:txBody>
          <a:bodyPr anchor="ctr"/>
          <a:p>
            <a:pPr algn="ctr"/>
            <a:endParaRPr lang="zh-CN" altLang="en-US" dirty="0">
              <a:solidFill>
                <a:srgbClr val="FFFFFF"/>
              </a:solidFill>
              <a:latin typeface="Calibri" panose="020F0502020204030204" pitchFamily="2" charset="0"/>
            </a:endParaRPr>
          </a:p>
        </p:txBody>
      </p:sp>
      <p:sp>
        <p:nvSpPr>
          <p:cNvPr id="19461" name="任意多边形 53"/>
          <p:cNvSpPr/>
          <p:nvPr/>
        </p:nvSpPr>
        <p:spPr>
          <a:xfrm rot="2700000">
            <a:off x="3079750" y="2543175"/>
            <a:ext cx="1714500" cy="1714500"/>
          </a:xfrm>
          <a:custGeom>
            <a:avLst/>
            <a:gdLst>
              <a:gd name="txL" fmla="*/ 0 w 1714500"/>
              <a:gd name="txT" fmla="*/ 0 h 1714500"/>
              <a:gd name="txR" fmla="*/ 1714500 w 1714500"/>
              <a:gd name="txB" fmla="*/ 1714500 h 1714500"/>
            </a:gdLst>
            <a:ahLst/>
            <a:cxnLst>
              <a:cxn ang="0">
                <a:pos x="0" y="0"/>
              </a:cxn>
              <a:cxn ang="0">
                <a:pos x="1053654" y="0"/>
              </a:cxn>
              <a:cxn ang="0">
                <a:pos x="1053654" y="717780"/>
              </a:cxn>
              <a:cxn ang="0">
                <a:pos x="1714500" y="717780"/>
              </a:cxn>
              <a:cxn ang="0">
                <a:pos x="1714500" y="1714500"/>
              </a:cxn>
              <a:cxn ang="0">
                <a:pos x="0" y="1714499"/>
              </a:cxn>
              <a:cxn ang="0">
                <a:pos x="0" y="0"/>
              </a:cxn>
            </a:cxnLst>
            <a:rect l="txL" t="txT" r="txR" b="txB"/>
            <a:pathLst>
              <a:path w="1714500" h="1714500">
                <a:moveTo>
                  <a:pt x="0" y="0"/>
                </a:moveTo>
                <a:lnTo>
                  <a:pt x="1053654" y="0"/>
                </a:lnTo>
                <a:lnTo>
                  <a:pt x="1053654" y="717780"/>
                </a:lnTo>
                <a:lnTo>
                  <a:pt x="1714500" y="717780"/>
                </a:lnTo>
                <a:lnTo>
                  <a:pt x="1714500" y="1714500"/>
                </a:lnTo>
                <a:lnTo>
                  <a:pt x="0" y="1714499"/>
                </a:lnTo>
                <a:lnTo>
                  <a:pt x="0" y="0"/>
                </a:lnTo>
                <a:close/>
              </a:path>
            </a:pathLst>
          </a:custGeom>
          <a:solidFill>
            <a:srgbClr val="00B0F0">
              <a:alpha val="64000"/>
            </a:srgbClr>
          </a:solidFill>
          <a:ln w="9525">
            <a:noFill/>
          </a:ln>
        </p:spPr>
        <p:txBody>
          <a:bodyPr rot="10800000" vert="eaVert" anchor="ctr"/>
          <a:p>
            <a:pPr algn="ctr"/>
            <a:endParaRPr lang="zh-CN" altLang="en-US" dirty="0">
              <a:solidFill>
                <a:srgbClr val="FFFFFF"/>
              </a:solidFill>
              <a:latin typeface="Calibri" panose="020F0502020204030204" pitchFamily="2" charset="0"/>
            </a:endParaRPr>
          </a:p>
        </p:txBody>
      </p:sp>
      <p:sp>
        <p:nvSpPr>
          <p:cNvPr id="19462" name="文本框 33"/>
          <p:cNvSpPr txBox="1"/>
          <p:nvPr/>
        </p:nvSpPr>
        <p:spPr>
          <a:xfrm>
            <a:off x="3554413" y="3148013"/>
            <a:ext cx="701675" cy="579437"/>
          </a:xfrm>
          <a:prstGeom prst="rect">
            <a:avLst/>
          </a:prstGeom>
          <a:noFill/>
          <a:ln w="9525">
            <a:noFill/>
          </a:ln>
        </p:spPr>
        <p:txBody>
          <a:bodyPr>
            <a:spAutoFit/>
          </a:bodyPr>
          <a:p>
            <a:pPr algn="ctr"/>
            <a:r>
              <a:rPr lang="en-US" altLang="zh-CN" sz="3200" dirty="0">
                <a:solidFill>
                  <a:schemeClr val="bg1"/>
                </a:solidFill>
                <a:latin typeface="方正正准黑简体"/>
                <a:ea typeface="方正正准黑简体"/>
              </a:rPr>
              <a:t>4</a:t>
            </a:r>
            <a:endParaRPr lang="en-US" altLang="zh-CN" sz="3200" dirty="0">
              <a:solidFill>
                <a:schemeClr val="bg1"/>
              </a:solidFill>
              <a:latin typeface="方正正准黑简体"/>
              <a:ea typeface="方正正准黑简体"/>
            </a:endParaRPr>
          </a:p>
        </p:txBody>
      </p:sp>
      <p:grpSp>
        <p:nvGrpSpPr>
          <p:cNvPr id="19463" name="组合 45"/>
          <p:cNvGrpSpPr/>
          <p:nvPr/>
        </p:nvGrpSpPr>
        <p:grpSpPr>
          <a:xfrm>
            <a:off x="10499725" y="0"/>
            <a:ext cx="804863" cy="2490788"/>
            <a:chOff x="0" y="0"/>
            <a:chExt cx="804359" cy="2490348"/>
          </a:xfrm>
        </p:grpSpPr>
        <p:sp>
          <p:nvSpPr>
            <p:cNvPr id="19464" name="任意多边形 32"/>
            <p:cNvSpPr/>
            <p:nvPr/>
          </p:nvSpPr>
          <p:spPr>
            <a:xfrm>
              <a:off x="91995" y="0"/>
              <a:ext cx="620369" cy="2490348"/>
            </a:xfrm>
            <a:custGeom>
              <a:avLst/>
              <a:gdLst>
                <a:gd name="txL" fmla="*/ 0 w 620369"/>
                <a:gd name="txT" fmla="*/ 0 h 2490348"/>
                <a:gd name="txR" fmla="*/ 620369 w 620369"/>
                <a:gd name="txB" fmla="*/ 2490348 h 2490348"/>
              </a:gdLst>
              <a:ahLst/>
              <a:cxnLst>
                <a:cxn ang="0">
                  <a:pos x="2127" y="2486864"/>
                </a:cxn>
                <a:cxn ang="0">
                  <a:pos x="2127" y="2490348"/>
                </a:cxn>
                <a:cxn ang="0">
                  <a:pos x="0" y="2490348"/>
                </a:cxn>
                <a:cxn ang="0">
                  <a:pos x="0" y="0"/>
                </a:cxn>
                <a:cxn ang="0">
                  <a:pos x="620369" y="0"/>
                </a:cxn>
                <a:cxn ang="0">
                  <a:pos x="620369" y="1423545"/>
                </a:cxn>
                <a:cxn ang="0">
                  <a:pos x="620369" y="1649413"/>
                </a:cxn>
                <a:cxn ang="0">
                  <a:pos x="620369" y="2490348"/>
                </a:cxn>
                <a:cxn ang="0">
                  <a:pos x="310185" y="1982401"/>
                </a:cxn>
                <a:cxn ang="0">
                  <a:pos x="2127" y="2486864"/>
                </a:cxn>
                <a:cxn ang="0">
                  <a:pos x="2127" y="1649413"/>
                </a:cxn>
                <a:cxn ang="0">
                  <a:pos x="0" y="1649413"/>
                </a:cxn>
              </a:cxnLst>
              <a:rect l="txL" t="txT" r="txR" b="txB"/>
              <a:pathLst>
                <a:path w="620369" h="2490348">
                  <a:moveTo>
                    <a:pt x="2127" y="2486865"/>
                  </a:moveTo>
                  <a:lnTo>
                    <a:pt x="2127" y="2490348"/>
                  </a:lnTo>
                  <a:lnTo>
                    <a:pt x="0" y="2490348"/>
                  </a:lnTo>
                  <a:close/>
                  <a:moveTo>
                    <a:pt x="0" y="0"/>
                  </a:moveTo>
                  <a:lnTo>
                    <a:pt x="620369" y="0"/>
                  </a:lnTo>
                  <a:lnTo>
                    <a:pt x="620369" y="1423545"/>
                  </a:lnTo>
                  <a:lnTo>
                    <a:pt x="620369" y="1649413"/>
                  </a:lnTo>
                  <a:lnTo>
                    <a:pt x="620369" y="2490348"/>
                  </a:lnTo>
                  <a:lnTo>
                    <a:pt x="310185" y="1982401"/>
                  </a:lnTo>
                  <a:lnTo>
                    <a:pt x="2127" y="2486865"/>
                  </a:lnTo>
                  <a:lnTo>
                    <a:pt x="2127" y="1649413"/>
                  </a:lnTo>
                  <a:lnTo>
                    <a:pt x="0" y="1649413"/>
                  </a:lnTo>
                  <a:close/>
                </a:path>
              </a:pathLst>
            </a:custGeom>
            <a:solidFill>
              <a:srgbClr val="00B0F0"/>
            </a:solidFill>
            <a:ln w="9525">
              <a:noFill/>
            </a:ln>
          </p:spPr>
          <p:txBody>
            <a:bodyPr anchor="ctr"/>
            <a:p>
              <a:pPr algn="ctr"/>
              <a:endParaRPr lang="zh-CN" altLang="en-US" dirty="0">
                <a:solidFill>
                  <a:srgbClr val="FFFFFF"/>
                </a:solidFill>
                <a:latin typeface="Calibri" panose="020F0502020204030204" pitchFamily="2" charset="0"/>
              </a:endParaRPr>
            </a:p>
          </p:txBody>
        </p:sp>
        <p:sp>
          <p:nvSpPr>
            <p:cNvPr id="19465" name="文本框 34"/>
            <p:cNvSpPr txBox="1"/>
            <p:nvPr/>
          </p:nvSpPr>
          <p:spPr>
            <a:xfrm>
              <a:off x="0" y="1438021"/>
              <a:ext cx="804359" cy="641237"/>
            </a:xfrm>
            <a:prstGeom prst="rect">
              <a:avLst/>
            </a:prstGeom>
            <a:noFill/>
            <a:ln w="9525">
              <a:noFill/>
            </a:ln>
          </p:spPr>
          <p:txBody>
            <a:bodyPr>
              <a:spAutoFit/>
            </a:bodyPr>
            <a:p>
              <a:pPr algn="ctr"/>
              <a:r>
                <a:rPr lang="en-US" altLang="zh-CN" sz="3600" dirty="0">
                  <a:solidFill>
                    <a:schemeClr val="bg1"/>
                  </a:solidFill>
                  <a:latin typeface="方正正准黑简体"/>
                  <a:ea typeface="方正正准黑简体"/>
                </a:rPr>
                <a:t>04</a:t>
              </a:r>
              <a:endParaRPr lang="zh-CN" altLang="en-US" sz="3600" dirty="0">
                <a:solidFill>
                  <a:schemeClr val="bg1"/>
                </a:solidFill>
                <a:latin typeface="方正正准黑简体"/>
                <a:ea typeface="方正正准黑简体"/>
              </a:endParaRPr>
            </a:p>
          </p:txBody>
        </p:sp>
      </p:grpSp>
      <p:grpSp>
        <p:nvGrpSpPr>
          <p:cNvPr id="19466" name="组合 48"/>
          <p:cNvGrpSpPr/>
          <p:nvPr/>
        </p:nvGrpSpPr>
        <p:grpSpPr>
          <a:xfrm>
            <a:off x="7743825" y="0"/>
            <a:ext cx="803275" cy="1649413"/>
            <a:chOff x="0" y="0"/>
            <a:chExt cx="804359" cy="1649415"/>
          </a:xfrm>
        </p:grpSpPr>
        <p:sp>
          <p:nvSpPr>
            <p:cNvPr id="19467" name="任意多边形 42"/>
            <p:cNvSpPr/>
            <p:nvPr/>
          </p:nvSpPr>
          <p:spPr>
            <a:xfrm>
              <a:off x="91996" y="0"/>
              <a:ext cx="620369" cy="1649415"/>
            </a:xfrm>
            <a:custGeom>
              <a:avLst/>
              <a:gdLst>
                <a:gd name="txL" fmla="*/ 0 w 620369"/>
                <a:gd name="txT" fmla="*/ 0 h 1649415"/>
                <a:gd name="txR" fmla="*/ 620369 w 620369"/>
                <a:gd name="txB" fmla="*/ 1649415 h 1649415"/>
              </a:gdLst>
              <a:ahLst/>
              <a:cxnLst>
                <a:cxn ang="0">
                  <a:pos x="2127" y="1645932"/>
                </a:cxn>
                <a:cxn ang="0">
                  <a:pos x="2127" y="1649415"/>
                </a:cxn>
                <a:cxn ang="0">
                  <a:pos x="0" y="1649415"/>
                </a:cxn>
                <a:cxn ang="0">
                  <a:pos x="0" y="0"/>
                </a:cxn>
                <a:cxn ang="0">
                  <a:pos x="620369" y="0"/>
                </a:cxn>
                <a:cxn ang="0">
                  <a:pos x="620369" y="286127"/>
                </a:cxn>
                <a:cxn ang="0">
                  <a:pos x="620369" y="533403"/>
                </a:cxn>
                <a:cxn ang="0">
                  <a:pos x="620369" y="582612"/>
                </a:cxn>
                <a:cxn ang="0">
                  <a:pos x="620369" y="819529"/>
                </a:cxn>
                <a:cxn ang="0">
                  <a:pos x="620369" y="1649415"/>
                </a:cxn>
                <a:cxn ang="0">
                  <a:pos x="310185" y="1141468"/>
                </a:cxn>
                <a:cxn ang="0">
                  <a:pos x="2127" y="1645932"/>
                </a:cxn>
                <a:cxn ang="0">
                  <a:pos x="2127" y="819529"/>
                </a:cxn>
                <a:cxn ang="0">
                  <a:pos x="0" y="819529"/>
                </a:cxn>
                <a:cxn ang="0">
                  <a:pos x="0" y="533403"/>
                </a:cxn>
                <a:cxn ang="0">
                  <a:pos x="0" y="286127"/>
                </a:cxn>
              </a:cxnLst>
              <a:rect l="txL" t="txT" r="txR" b="txB"/>
              <a:pathLst>
                <a:path w="620369" h="1649415">
                  <a:moveTo>
                    <a:pt x="2127" y="1645932"/>
                  </a:moveTo>
                  <a:lnTo>
                    <a:pt x="2127" y="1649415"/>
                  </a:lnTo>
                  <a:lnTo>
                    <a:pt x="0" y="1649415"/>
                  </a:lnTo>
                  <a:close/>
                  <a:moveTo>
                    <a:pt x="0" y="0"/>
                  </a:moveTo>
                  <a:lnTo>
                    <a:pt x="620369" y="0"/>
                  </a:lnTo>
                  <a:lnTo>
                    <a:pt x="620369" y="286127"/>
                  </a:lnTo>
                  <a:lnTo>
                    <a:pt x="620369" y="533403"/>
                  </a:lnTo>
                  <a:lnTo>
                    <a:pt x="620369" y="582612"/>
                  </a:lnTo>
                  <a:lnTo>
                    <a:pt x="620369" y="819529"/>
                  </a:lnTo>
                  <a:lnTo>
                    <a:pt x="620369" y="1649415"/>
                  </a:lnTo>
                  <a:lnTo>
                    <a:pt x="310185" y="1141468"/>
                  </a:lnTo>
                  <a:lnTo>
                    <a:pt x="2127" y="1645932"/>
                  </a:lnTo>
                  <a:lnTo>
                    <a:pt x="2127" y="819529"/>
                  </a:lnTo>
                  <a:lnTo>
                    <a:pt x="0" y="819529"/>
                  </a:lnTo>
                  <a:lnTo>
                    <a:pt x="0" y="533403"/>
                  </a:lnTo>
                  <a:lnTo>
                    <a:pt x="0" y="286127"/>
                  </a:lnTo>
                  <a:close/>
                </a:path>
              </a:pathLst>
            </a:custGeom>
            <a:solidFill>
              <a:schemeClr val="bg1"/>
            </a:solidFill>
            <a:ln w="9525">
              <a:noFill/>
            </a:ln>
          </p:spPr>
          <p:txBody>
            <a:bodyPr anchor="ctr"/>
            <a:p>
              <a:pPr algn="ctr"/>
              <a:endParaRPr lang="zh-CN" altLang="en-US" dirty="0">
                <a:solidFill>
                  <a:srgbClr val="FFFFFF"/>
                </a:solidFill>
                <a:latin typeface="Calibri" panose="020F0502020204030204" pitchFamily="2" charset="0"/>
              </a:endParaRPr>
            </a:p>
          </p:txBody>
        </p:sp>
        <p:sp>
          <p:nvSpPr>
            <p:cNvPr id="19468" name="文本框 35"/>
            <p:cNvSpPr txBox="1"/>
            <p:nvPr/>
          </p:nvSpPr>
          <p:spPr>
            <a:xfrm>
              <a:off x="0" y="598488"/>
              <a:ext cx="804359" cy="641351"/>
            </a:xfrm>
            <a:prstGeom prst="rect">
              <a:avLst/>
            </a:prstGeom>
            <a:noFill/>
            <a:ln w="9525">
              <a:noFill/>
            </a:ln>
          </p:spPr>
          <p:txBody>
            <a:bodyPr>
              <a:spAutoFit/>
            </a:bodyPr>
            <a:p>
              <a:pPr algn="ctr"/>
              <a:r>
                <a:rPr lang="en-US" altLang="zh-CN" sz="3600" dirty="0">
                  <a:effectLst>
                    <a:outerShdw blurRad="38100" dist="38100" dir="2700000">
                      <a:srgbClr val="FFFFFF"/>
                    </a:outerShdw>
                  </a:effectLst>
                  <a:latin typeface="方正正准黑简体"/>
                  <a:ea typeface="方正正准黑简体"/>
                </a:rPr>
                <a:t>01</a:t>
              </a:r>
              <a:endParaRPr lang="zh-CN" altLang="en-US" sz="3600" dirty="0">
                <a:effectLst>
                  <a:outerShdw blurRad="38100" dist="38100" dir="2700000">
                    <a:srgbClr val="FFFFFF"/>
                  </a:outerShdw>
                </a:effectLst>
                <a:latin typeface="方正正准黑简体"/>
                <a:ea typeface="方正正准黑简体"/>
              </a:endParaRPr>
            </a:p>
          </p:txBody>
        </p:sp>
      </p:grpSp>
      <p:grpSp>
        <p:nvGrpSpPr>
          <p:cNvPr id="19469" name="组合 47"/>
          <p:cNvGrpSpPr/>
          <p:nvPr/>
        </p:nvGrpSpPr>
        <p:grpSpPr>
          <a:xfrm>
            <a:off x="8716963" y="0"/>
            <a:ext cx="803275" cy="1649413"/>
            <a:chOff x="0" y="0"/>
            <a:chExt cx="804359" cy="1649415"/>
          </a:xfrm>
        </p:grpSpPr>
        <p:sp>
          <p:nvSpPr>
            <p:cNvPr id="19470" name="任意多边形 43"/>
            <p:cNvSpPr/>
            <p:nvPr/>
          </p:nvSpPr>
          <p:spPr>
            <a:xfrm>
              <a:off x="91996" y="0"/>
              <a:ext cx="620369" cy="1649415"/>
            </a:xfrm>
            <a:custGeom>
              <a:avLst/>
              <a:gdLst>
                <a:gd name="txL" fmla="*/ 0 w 620369"/>
                <a:gd name="txT" fmla="*/ 0 h 1649415"/>
                <a:gd name="txR" fmla="*/ 620369 w 620369"/>
                <a:gd name="txB" fmla="*/ 1649415 h 1649415"/>
              </a:gdLst>
              <a:ahLst/>
              <a:cxnLst>
                <a:cxn ang="0">
                  <a:pos x="2127" y="1645932"/>
                </a:cxn>
                <a:cxn ang="0">
                  <a:pos x="2127" y="1649415"/>
                </a:cxn>
                <a:cxn ang="0">
                  <a:pos x="0" y="1649415"/>
                </a:cxn>
                <a:cxn ang="0">
                  <a:pos x="0" y="0"/>
                </a:cxn>
                <a:cxn ang="0">
                  <a:pos x="620369" y="0"/>
                </a:cxn>
                <a:cxn ang="0">
                  <a:pos x="620369" y="286127"/>
                </a:cxn>
                <a:cxn ang="0">
                  <a:pos x="620369" y="533403"/>
                </a:cxn>
                <a:cxn ang="0">
                  <a:pos x="620369" y="582612"/>
                </a:cxn>
                <a:cxn ang="0">
                  <a:pos x="620369" y="819529"/>
                </a:cxn>
                <a:cxn ang="0">
                  <a:pos x="620369" y="1649415"/>
                </a:cxn>
                <a:cxn ang="0">
                  <a:pos x="310185" y="1141468"/>
                </a:cxn>
                <a:cxn ang="0">
                  <a:pos x="2127" y="1645932"/>
                </a:cxn>
                <a:cxn ang="0">
                  <a:pos x="2127" y="819529"/>
                </a:cxn>
                <a:cxn ang="0">
                  <a:pos x="0" y="819529"/>
                </a:cxn>
                <a:cxn ang="0">
                  <a:pos x="0" y="533403"/>
                </a:cxn>
                <a:cxn ang="0">
                  <a:pos x="0" y="286127"/>
                </a:cxn>
              </a:cxnLst>
              <a:rect l="txL" t="txT" r="txR" b="txB"/>
              <a:pathLst>
                <a:path w="620369" h="1649415">
                  <a:moveTo>
                    <a:pt x="2127" y="1645932"/>
                  </a:moveTo>
                  <a:lnTo>
                    <a:pt x="2127" y="1649415"/>
                  </a:lnTo>
                  <a:lnTo>
                    <a:pt x="0" y="1649415"/>
                  </a:lnTo>
                  <a:close/>
                  <a:moveTo>
                    <a:pt x="0" y="0"/>
                  </a:moveTo>
                  <a:lnTo>
                    <a:pt x="620369" y="0"/>
                  </a:lnTo>
                  <a:lnTo>
                    <a:pt x="620369" y="286127"/>
                  </a:lnTo>
                  <a:lnTo>
                    <a:pt x="620369" y="533403"/>
                  </a:lnTo>
                  <a:lnTo>
                    <a:pt x="620369" y="582612"/>
                  </a:lnTo>
                  <a:lnTo>
                    <a:pt x="620369" y="819529"/>
                  </a:lnTo>
                  <a:lnTo>
                    <a:pt x="620369" y="1649415"/>
                  </a:lnTo>
                  <a:lnTo>
                    <a:pt x="310185" y="1141468"/>
                  </a:lnTo>
                  <a:lnTo>
                    <a:pt x="2127" y="1645932"/>
                  </a:lnTo>
                  <a:lnTo>
                    <a:pt x="2127" y="819529"/>
                  </a:lnTo>
                  <a:lnTo>
                    <a:pt x="0" y="819529"/>
                  </a:lnTo>
                  <a:lnTo>
                    <a:pt x="0" y="533403"/>
                  </a:lnTo>
                  <a:lnTo>
                    <a:pt x="0" y="286127"/>
                  </a:lnTo>
                  <a:close/>
                </a:path>
              </a:pathLst>
            </a:custGeom>
            <a:solidFill>
              <a:schemeClr val="bg1"/>
            </a:solidFill>
            <a:ln w="9525">
              <a:noFill/>
            </a:ln>
          </p:spPr>
          <p:txBody>
            <a:bodyPr anchor="ctr"/>
            <a:p>
              <a:pPr algn="ctr"/>
              <a:endParaRPr lang="zh-CN" altLang="en-US" dirty="0">
                <a:solidFill>
                  <a:srgbClr val="FFFFFF"/>
                </a:solidFill>
                <a:latin typeface="Calibri" panose="020F0502020204030204" pitchFamily="2" charset="0"/>
              </a:endParaRPr>
            </a:p>
          </p:txBody>
        </p:sp>
        <p:sp>
          <p:nvSpPr>
            <p:cNvPr id="19471" name="文本框 36"/>
            <p:cNvSpPr txBox="1"/>
            <p:nvPr/>
          </p:nvSpPr>
          <p:spPr>
            <a:xfrm>
              <a:off x="0" y="598488"/>
              <a:ext cx="804359" cy="641351"/>
            </a:xfrm>
            <a:prstGeom prst="rect">
              <a:avLst/>
            </a:prstGeom>
            <a:noFill/>
            <a:ln w="9525">
              <a:noFill/>
            </a:ln>
          </p:spPr>
          <p:txBody>
            <a:bodyPr>
              <a:spAutoFit/>
            </a:bodyPr>
            <a:p>
              <a:pPr algn="ctr"/>
              <a:r>
                <a:rPr lang="en-US" altLang="zh-CN" sz="3600" dirty="0">
                  <a:effectLst>
                    <a:outerShdw blurRad="38100" dist="38100" dir="2700000">
                      <a:srgbClr val="FFFFFF"/>
                    </a:outerShdw>
                  </a:effectLst>
                  <a:latin typeface="方正正准黑简体"/>
                  <a:ea typeface="方正正准黑简体"/>
                </a:rPr>
                <a:t>02</a:t>
              </a:r>
              <a:endParaRPr lang="zh-CN" altLang="en-US" sz="3600" dirty="0">
                <a:effectLst>
                  <a:outerShdw blurRad="38100" dist="38100" dir="2700000">
                    <a:srgbClr val="FFFFFF"/>
                  </a:outerShdw>
                </a:effectLst>
                <a:latin typeface="方正正准黑简体"/>
                <a:ea typeface="方正正准黑简体"/>
              </a:endParaRPr>
            </a:p>
          </p:txBody>
        </p:sp>
      </p:grpSp>
      <p:grpSp>
        <p:nvGrpSpPr>
          <p:cNvPr id="19472" name="组合 46"/>
          <p:cNvGrpSpPr/>
          <p:nvPr/>
        </p:nvGrpSpPr>
        <p:grpSpPr>
          <a:xfrm>
            <a:off x="9599613" y="0"/>
            <a:ext cx="804862" cy="1649413"/>
            <a:chOff x="0" y="0"/>
            <a:chExt cx="804359" cy="1649415"/>
          </a:xfrm>
        </p:grpSpPr>
        <p:sp>
          <p:nvSpPr>
            <p:cNvPr id="19473" name="任意多边形 44"/>
            <p:cNvSpPr/>
            <p:nvPr/>
          </p:nvSpPr>
          <p:spPr>
            <a:xfrm>
              <a:off x="96330" y="0"/>
              <a:ext cx="620369" cy="1649415"/>
            </a:xfrm>
            <a:custGeom>
              <a:avLst/>
              <a:gdLst>
                <a:gd name="txL" fmla="*/ 0 w 620369"/>
                <a:gd name="txT" fmla="*/ 0 h 1649415"/>
                <a:gd name="txR" fmla="*/ 620369 w 620369"/>
                <a:gd name="txB" fmla="*/ 1649415 h 1649415"/>
              </a:gdLst>
              <a:ahLst/>
              <a:cxnLst>
                <a:cxn ang="0">
                  <a:pos x="2127" y="1645932"/>
                </a:cxn>
                <a:cxn ang="0">
                  <a:pos x="2127" y="1649415"/>
                </a:cxn>
                <a:cxn ang="0">
                  <a:pos x="0" y="1649415"/>
                </a:cxn>
                <a:cxn ang="0">
                  <a:pos x="0" y="0"/>
                </a:cxn>
                <a:cxn ang="0">
                  <a:pos x="620369" y="0"/>
                </a:cxn>
                <a:cxn ang="0">
                  <a:pos x="620369" y="286127"/>
                </a:cxn>
                <a:cxn ang="0">
                  <a:pos x="620369" y="533403"/>
                </a:cxn>
                <a:cxn ang="0">
                  <a:pos x="620369" y="582612"/>
                </a:cxn>
                <a:cxn ang="0">
                  <a:pos x="620369" y="819529"/>
                </a:cxn>
                <a:cxn ang="0">
                  <a:pos x="620369" y="1649415"/>
                </a:cxn>
                <a:cxn ang="0">
                  <a:pos x="310185" y="1141468"/>
                </a:cxn>
                <a:cxn ang="0">
                  <a:pos x="2127" y="1645932"/>
                </a:cxn>
                <a:cxn ang="0">
                  <a:pos x="2127" y="819529"/>
                </a:cxn>
                <a:cxn ang="0">
                  <a:pos x="0" y="819529"/>
                </a:cxn>
                <a:cxn ang="0">
                  <a:pos x="0" y="533403"/>
                </a:cxn>
                <a:cxn ang="0">
                  <a:pos x="0" y="286127"/>
                </a:cxn>
              </a:cxnLst>
              <a:rect l="txL" t="txT" r="txR" b="txB"/>
              <a:pathLst>
                <a:path w="620369" h="1649415">
                  <a:moveTo>
                    <a:pt x="2127" y="1645932"/>
                  </a:moveTo>
                  <a:lnTo>
                    <a:pt x="2127" y="1649415"/>
                  </a:lnTo>
                  <a:lnTo>
                    <a:pt x="0" y="1649415"/>
                  </a:lnTo>
                  <a:close/>
                  <a:moveTo>
                    <a:pt x="0" y="0"/>
                  </a:moveTo>
                  <a:lnTo>
                    <a:pt x="620369" y="0"/>
                  </a:lnTo>
                  <a:lnTo>
                    <a:pt x="620369" y="286127"/>
                  </a:lnTo>
                  <a:lnTo>
                    <a:pt x="620369" y="533403"/>
                  </a:lnTo>
                  <a:lnTo>
                    <a:pt x="620369" y="582612"/>
                  </a:lnTo>
                  <a:lnTo>
                    <a:pt x="620369" y="819529"/>
                  </a:lnTo>
                  <a:lnTo>
                    <a:pt x="620369" y="1649415"/>
                  </a:lnTo>
                  <a:lnTo>
                    <a:pt x="310185" y="1141468"/>
                  </a:lnTo>
                  <a:lnTo>
                    <a:pt x="2127" y="1645932"/>
                  </a:lnTo>
                  <a:lnTo>
                    <a:pt x="2127" y="819529"/>
                  </a:lnTo>
                  <a:lnTo>
                    <a:pt x="0" y="819529"/>
                  </a:lnTo>
                  <a:lnTo>
                    <a:pt x="0" y="533403"/>
                  </a:lnTo>
                  <a:lnTo>
                    <a:pt x="0" y="286127"/>
                  </a:lnTo>
                  <a:close/>
                </a:path>
              </a:pathLst>
            </a:custGeom>
            <a:solidFill>
              <a:schemeClr val="bg1"/>
            </a:solidFill>
            <a:ln w="9525">
              <a:noFill/>
            </a:ln>
          </p:spPr>
          <p:txBody>
            <a:bodyPr anchor="ctr"/>
            <a:p>
              <a:pPr algn="ctr"/>
              <a:endParaRPr lang="zh-CN" altLang="en-US" dirty="0">
                <a:solidFill>
                  <a:srgbClr val="FFFFFF"/>
                </a:solidFill>
                <a:latin typeface="Calibri" panose="020F0502020204030204" pitchFamily="2" charset="0"/>
              </a:endParaRPr>
            </a:p>
          </p:txBody>
        </p:sp>
        <p:sp>
          <p:nvSpPr>
            <p:cNvPr id="19474" name="文本框 37"/>
            <p:cNvSpPr txBox="1"/>
            <p:nvPr/>
          </p:nvSpPr>
          <p:spPr>
            <a:xfrm>
              <a:off x="0" y="598488"/>
              <a:ext cx="804359" cy="641351"/>
            </a:xfrm>
            <a:prstGeom prst="rect">
              <a:avLst/>
            </a:prstGeom>
            <a:noFill/>
            <a:ln w="9525">
              <a:noFill/>
            </a:ln>
          </p:spPr>
          <p:txBody>
            <a:bodyPr>
              <a:spAutoFit/>
            </a:bodyPr>
            <a:p>
              <a:pPr algn="ctr"/>
              <a:r>
                <a:rPr lang="en-US" altLang="zh-CN" sz="3600" dirty="0">
                  <a:effectLst>
                    <a:outerShdw blurRad="38100" dist="38100" dir="2700000">
                      <a:srgbClr val="FFFFFF"/>
                    </a:outerShdw>
                  </a:effectLst>
                  <a:latin typeface="方正正准黑简体"/>
                  <a:ea typeface="方正正准黑简体"/>
                </a:rPr>
                <a:t>03</a:t>
              </a:r>
              <a:endParaRPr lang="zh-CN" altLang="en-US" sz="3600" dirty="0">
                <a:effectLst>
                  <a:outerShdw blurRad="38100" dist="38100" dir="2700000">
                    <a:srgbClr val="FFFFFF"/>
                  </a:outerShdw>
                </a:effectLst>
                <a:latin typeface="方正正准黑简体"/>
                <a:ea typeface="方正正准黑简体"/>
              </a:endParaRPr>
            </a:p>
          </p:txBody>
        </p:sp>
      </p:grpSp>
      <p:sp>
        <p:nvSpPr>
          <p:cNvPr id="19475" name="文本框 56"/>
          <p:cNvSpPr txBox="1"/>
          <p:nvPr/>
        </p:nvSpPr>
        <p:spPr>
          <a:xfrm>
            <a:off x="4878388" y="2630805"/>
            <a:ext cx="3233737" cy="517525"/>
          </a:xfrm>
          <a:prstGeom prst="rect">
            <a:avLst/>
          </a:prstGeom>
          <a:noFill/>
          <a:ln w="9525">
            <a:noFill/>
          </a:ln>
        </p:spPr>
        <p:txBody>
          <a:bodyPr>
            <a:spAutoFit/>
          </a:bodyPr>
          <a:p>
            <a:pPr algn="ctr"/>
            <a:r>
              <a:rPr lang="zh-CN" altLang="en-US" sz="2800" dirty="0">
                <a:solidFill>
                  <a:srgbClr val="00417C"/>
                </a:solidFill>
                <a:latin typeface="Arial" panose="020B0604020202020204" pitchFamily="34" charset="0"/>
                <a:ea typeface="微软雅黑" panose="020B0503020204020204" pitchFamily="2" charset="-122"/>
              </a:rPr>
              <a:t>项目计划</a:t>
            </a:r>
            <a:endParaRPr lang="zh-CN" altLang="en-US" sz="2800" dirty="0">
              <a:solidFill>
                <a:srgbClr val="00417C"/>
              </a:solidFill>
              <a:latin typeface="Arial" panose="020B0604020202020204" pitchFamily="34" charset="0"/>
              <a:ea typeface="微软雅黑" panose="020B0503020204020204" pitchFamily="2" charset="-122"/>
            </a:endParaRPr>
          </a:p>
        </p:txBody>
      </p:sp>
      <p:sp>
        <p:nvSpPr>
          <p:cNvPr id="19476" name="文本框 57"/>
          <p:cNvSpPr txBox="1"/>
          <p:nvPr/>
        </p:nvSpPr>
        <p:spPr>
          <a:xfrm>
            <a:off x="4332605" y="3539490"/>
            <a:ext cx="4143375" cy="829945"/>
          </a:xfrm>
          <a:prstGeom prst="rect">
            <a:avLst/>
          </a:prstGeom>
          <a:noFill/>
          <a:ln w="9525">
            <a:noFill/>
          </a:ln>
        </p:spPr>
        <p:txBody>
          <a:bodyPr wrap="square">
            <a:spAutoFit/>
          </a:bodyPr>
          <a:p>
            <a:pPr algn="ctr"/>
            <a:r>
              <a:rPr lang="zh-CN" altLang="en-US" sz="2400" dirty="0">
                <a:solidFill>
                  <a:schemeClr val="bg1"/>
                </a:solidFill>
                <a:latin typeface="楷体" panose="02010609060101010101" pitchFamily="1" charset="-122"/>
                <a:ea typeface="楷体" panose="02010609060101010101" pitchFamily="1" charset="-122"/>
                <a:sym typeface="+mn-ea"/>
              </a:rPr>
              <a:t>温州乐图游乐设备有限公司</a:t>
            </a:r>
            <a:endParaRPr lang="zh-CN" altLang="en-US" sz="2400" dirty="0">
              <a:solidFill>
                <a:schemeClr val="bg1"/>
              </a:solidFill>
              <a:latin typeface="楷体" panose="02010609060101010101" pitchFamily="1" charset="-122"/>
              <a:ea typeface="楷体" panose="02010609060101010101" pitchFamily="1" charset="-122"/>
            </a:endParaRPr>
          </a:p>
          <a:p>
            <a:pPr algn="ctr"/>
            <a:endParaRPr lang="zh-CN" altLang="en-US" sz="2400" dirty="0">
              <a:solidFill>
                <a:schemeClr val="bg1"/>
              </a:solidFill>
              <a:latin typeface="楷体" panose="02010609060101010101" pitchFamily="1" charset="-122"/>
              <a:ea typeface="楷体" panose="02010609060101010101" pitchFamily="1" charset="-122"/>
            </a:endParaRPr>
          </a:p>
        </p:txBody>
      </p:sp>
      <p:grpSp>
        <p:nvGrpSpPr>
          <p:cNvPr id="19477" name="组合 64"/>
          <p:cNvGrpSpPr/>
          <p:nvPr/>
        </p:nvGrpSpPr>
        <p:grpSpPr>
          <a:xfrm>
            <a:off x="6070600" y="4722813"/>
            <a:ext cx="666750" cy="257175"/>
            <a:chOff x="0" y="0"/>
            <a:chExt cx="666885" cy="255947"/>
          </a:xfrm>
        </p:grpSpPr>
        <p:sp>
          <p:nvSpPr>
            <p:cNvPr id="19478" name="任意多边形 62"/>
            <p:cNvSpPr/>
            <p:nvPr/>
          </p:nvSpPr>
          <p:spPr>
            <a:xfrm>
              <a:off x="0" y="0"/>
              <a:ext cx="255947" cy="255947"/>
            </a:xfrm>
            <a:custGeom>
              <a:avLst/>
              <a:gdLst>
                <a:gd name="txL" fmla="*/ 0 w 353944"/>
                <a:gd name="txT" fmla="*/ 0 h 353944"/>
                <a:gd name="txR" fmla="*/ 353944 w 353944"/>
                <a:gd name="txB" fmla="*/ 353944 h 353944"/>
              </a:gdLst>
              <a:ahLst/>
              <a:cxnLst>
                <a:cxn ang="0">
                  <a:pos x="127973" y="22063"/>
                </a:cxn>
                <a:cxn ang="0">
                  <a:pos x="22063" y="127973"/>
                </a:cxn>
                <a:cxn ang="0">
                  <a:pos x="127973" y="233882"/>
                </a:cxn>
                <a:cxn ang="0">
                  <a:pos x="233882" y="127973"/>
                </a:cxn>
                <a:cxn ang="0">
                  <a:pos x="127973" y="22063"/>
                </a:cxn>
                <a:cxn ang="0">
                  <a:pos x="127974" y="0"/>
                </a:cxn>
                <a:cxn ang="0">
                  <a:pos x="255947" y="127974"/>
                </a:cxn>
                <a:cxn ang="0">
                  <a:pos x="127974" y="255947"/>
                </a:cxn>
                <a:cxn ang="0">
                  <a:pos x="0" y="127974"/>
                </a:cxn>
                <a:cxn ang="0">
                  <a:pos x="127974" y="0"/>
                </a:cxn>
              </a:cxnLst>
              <a:rect l="txL" t="txT" r="txR" b="txB"/>
              <a:pathLst>
                <a:path w="353944" h="353944">
                  <a:moveTo>
                    <a:pt x="176971" y="30511"/>
                  </a:moveTo>
                  <a:cubicBezTo>
                    <a:pt x="96083" y="30511"/>
                    <a:pt x="30511" y="96083"/>
                    <a:pt x="30511" y="176971"/>
                  </a:cubicBezTo>
                  <a:cubicBezTo>
                    <a:pt x="30511" y="257859"/>
                    <a:pt x="96083" y="323431"/>
                    <a:pt x="176971" y="323431"/>
                  </a:cubicBezTo>
                  <a:cubicBezTo>
                    <a:pt x="257859" y="323431"/>
                    <a:pt x="323431" y="257859"/>
                    <a:pt x="323431" y="176971"/>
                  </a:cubicBezTo>
                  <a:cubicBezTo>
                    <a:pt x="323431" y="96083"/>
                    <a:pt x="257859" y="30511"/>
                    <a:pt x="176971" y="30511"/>
                  </a:cubicBezTo>
                  <a:close/>
                  <a:moveTo>
                    <a:pt x="176972" y="0"/>
                  </a:moveTo>
                  <a:cubicBezTo>
                    <a:pt x="274711" y="0"/>
                    <a:pt x="353944" y="79233"/>
                    <a:pt x="353944" y="176972"/>
                  </a:cubicBezTo>
                  <a:cubicBezTo>
                    <a:pt x="353944" y="274711"/>
                    <a:pt x="274711" y="353944"/>
                    <a:pt x="176972" y="353944"/>
                  </a:cubicBezTo>
                  <a:cubicBezTo>
                    <a:pt x="79233" y="353944"/>
                    <a:pt x="0" y="274711"/>
                    <a:pt x="0" y="176972"/>
                  </a:cubicBezTo>
                  <a:cubicBezTo>
                    <a:pt x="0" y="79233"/>
                    <a:pt x="79233" y="0"/>
                    <a:pt x="176972" y="0"/>
                  </a:cubicBezTo>
                  <a:close/>
                </a:path>
              </a:pathLst>
            </a:custGeom>
            <a:solidFill>
              <a:schemeClr val="bg1"/>
            </a:solidFill>
            <a:ln w="9525">
              <a:noFill/>
            </a:ln>
          </p:spPr>
          <p:txBody>
            <a:bodyPr anchor="ctr"/>
            <a:p>
              <a:pPr algn="ctr"/>
              <a:endParaRPr lang="zh-CN" altLang="en-US" dirty="0">
                <a:solidFill>
                  <a:srgbClr val="FFFFFF"/>
                </a:solidFill>
                <a:latin typeface="Calibri" panose="020F0502020204030204" pitchFamily="2" charset="0"/>
              </a:endParaRPr>
            </a:p>
          </p:txBody>
        </p:sp>
        <p:sp>
          <p:nvSpPr>
            <p:cNvPr id="19479" name="椭圆 61"/>
            <p:cNvSpPr/>
            <p:nvPr/>
          </p:nvSpPr>
          <p:spPr>
            <a:xfrm>
              <a:off x="410939" y="0"/>
              <a:ext cx="255946" cy="255946"/>
            </a:xfrm>
            <a:prstGeom prst="ellipse">
              <a:avLst/>
            </a:prstGeom>
            <a:solidFill>
              <a:schemeClr val="bg1"/>
            </a:solidFill>
            <a:ln w="9525">
              <a:noFill/>
            </a:ln>
          </p:spPr>
          <p:txBody>
            <a:bodyPr anchor="ctr"/>
            <a:p>
              <a:pPr algn="ctr"/>
              <a:endParaRPr lang="zh-CN" altLang="en-US" dirty="0">
                <a:solidFill>
                  <a:srgbClr val="FFFFFF"/>
                </a:solidFill>
                <a:latin typeface="Calibri" panose="020F0502020204030204" pitchFamily="2" charset="0"/>
              </a:endParaRPr>
            </a:p>
          </p:txBody>
        </p:sp>
      </p:grpSp>
      <p:sp>
        <p:nvSpPr>
          <p:cNvPr id="19480" name="矩形 65"/>
          <p:cNvSpPr/>
          <p:nvPr/>
        </p:nvSpPr>
        <p:spPr>
          <a:xfrm>
            <a:off x="-19050" y="6076950"/>
            <a:ext cx="12230100" cy="781050"/>
          </a:xfrm>
          <a:prstGeom prst="rect">
            <a:avLst/>
          </a:prstGeom>
          <a:solidFill>
            <a:srgbClr val="00B0F0"/>
          </a:solidFill>
          <a:ln w="9525">
            <a:noFill/>
          </a:ln>
        </p:spPr>
        <p:txBody>
          <a:bodyPr anchor="ctr"/>
          <a:p>
            <a:pPr algn="ctr"/>
            <a:endParaRPr lang="zh-CN" altLang="en-US" dirty="0">
              <a:solidFill>
                <a:srgbClr val="FFFFFF"/>
              </a:solidFill>
              <a:latin typeface="Calibri" panose="020F0502020204030204" pitchFamily="2" charset="0"/>
            </a:endParaRPr>
          </a:p>
        </p:txBody>
      </p:sp>
      <p:grpSp>
        <p:nvGrpSpPr>
          <p:cNvPr id="19481" name="组合 46"/>
          <p:cNvGrpSpPr/>
          <p:nvPr/>
        </p:nvGrpSpPr>
        <p:grpSpPr>
          <a:xfrm>
            <a:off x="11209338" y="0"/>
            <a:ext cx="804862" cy="1649413"/>
            <a:chOff x="0" y="0"/>
            <a:chExt cx="804359" cy="1649415"/>
          </a:xfrm>
        </p:grpSpPr>
        <p:sp>
          <p:nvSpPr>
            <p:cNvPr id="19482" name="任意多边形 44"/>
            <p:cNvSpPr/>
            <p:nvPr/>
          </p:nvSpPr>
          <p:spPr>
            <a:xfrm>
              <a:off x="96330" y="0"/>
              <a:ext cx="620369" cy="1649415"/>
            </a:xfrm>
            <a:custGeom>
              <a:avLst/>
              <a:gdLst>
                <a:gd name="txL" fmla="*/ 0 w 620369"/>
                <a:gd name="txT" fmla="*/ 0 h 1649415"/>
                <a:gd name="txR" fmla="*/ 620369 w 620369"/>
                <a:gd name="txB" fmla="*/ 1649415 h 1649415"/>
              </a:gdLst>
              <a:ahLst/>
              <a:cxnLst>
                <a:cxn ang="0">
                  <a:pos x="2127" y="1645932"/>
                </a:cxn>
                <a:cxn ang="0">
                  <a:pos x="2127" y="1649415"/>
                </a:cxn>
                <a:cxn ang="0">
                  <a:pos x="0" y="1649415"/>
                </a:cxn>
                <a:cxn ang="0">
                  <a:pos x="0" y="0"/>
                </a:cxn>
                <a:cxn ang="0">
                  <a:pos x="620369" y="0"/>
                </a:cxn>
                <a:cxn ang="0">
                  <a:pos x="620369" y="286127"/>
                </a:cxn>
                <a:cxn ang="0">
                  <a:pos x="620369" y="533403"/>
                </a:cxn>
                <a:cxn ang="0">
                  <a:pos x="620369" y="582612"/>
                </a:cxn>
                <a:cxn ang="0">
                  <a:pos x="620369" y="819529"/>
                </a:cxn>
                <a:cxn ang="0">
                  <a:pos x="620369" y="1649415"/>
                </a:cxn>
                <a:cxn ang="0">
                  <a:pos x="310185" y="1141468"/>
                </a:cxn>
                <a:cxn ang="0">
                  <a:pos x="2127" y="1645932"/>
                </a:cxn>
                <a:cxn ang="0">
                  <a:pos x="2127" y="819529"/>
                </a:cxn>
                <a:cxn ang="0">
                  <a:pos x="0" y="819529"/>
                </a:cxn>
                <a:cxn ang="0">
                  <a:pos x="0" y="533403"/>
                </a:cxn>
                <a:cxn ang="0">
                  <a:pos x="0" y="286127"/>
                </a:cxn>
              </a:cxnLst>
              <a:rect l="txL" t="txT" r="txR" b="txB"/>
              <a:pathLst>
                <a:path w="620369" h="1649415">
                  <a:moveTo>
                    <a:pt x="2127" y="1645932"/>
                  </a:moveTo>
                  <a:lnTo>
                    <a:pt x="2127" y="1649415"/>
                  </a:lnTo>
                  <a:lnTo>
                    <a:pt x="0" y="1649415"/>
                  </a:lnTo>
                  <a:close/>
                  <a:moveTo>
                    <a:pt x="0" y="0"/>
                  </a:moveTo>
                  <a:lnTo>
                    <a:pt x="620369" y="0"/>
                  </a:lnTo>
                  <a:lnTo>
                    <a:pt x="620369" y="286127"/>
                  </a:lnTo>
                  <a:lnTo>
                    <a:pt x="620369" y="533403"/>
                  </a:lnTo>
                  <a:lnTo>
                    <a:pt x="620369" y="582612"/>
                  </a:lnTo>
                  <a:lnTo>
                    <a:pt x="620369" y="819529"/>
                  </a:lnTo>
                  <a:lnTo>
                    <a:pt x="620369" y="1649415"/>
                  </a:lnTo>
                  <a:lnTo>
                    <a:pt x="310185" y="1141468"/>
                  </a:lnTo>
                  <a:lnTo>
                    <a:pt x="2127" y="1645932"/>
                  </a:lnTo>
                  <a:lnTo>
                    <a:pt x="2127" y="819529"/>
                  </a:lnTo>
                  <a:lnTo>
                    <a:pt x="0" y="819529"/>
                  </a:lnTo>
                  <a:lnTo>
                    <a:pt x="0" y="533403"/>
                  </a:lnTo>
                  <a:lnTo>
                    <a:pt x="0" y="286127"/>
                  </a:lnTo>
                  <a:close/>
                </a:path>
              </a:pathLst>
            </a:custGeom>
            <a:solidFill>
              <a:schemeClr val="bg1"/>
            </a:solidFill>
            <a:ln w="9525">
              <a:noFill/>
            </a:ln>
          </p:spPr>
          <p:txBody>
            <a:bodyPr anchor="ctr"/>
            <a:p>
              <a:pPr algn="ctr"/>
              <a:endParaRPr lang="zh-CN" altLang="en-US" dirty="0">
                <a:solidFill>
                  <a:srgbClr val="FFFFFF"/>
                </a:solidFill>
                <a:latin typeface="Calibri" panose="020F0502020204030204" pitchFamily="2" charset="0"/>
              </a:endParaRPr>
            </a:p>
          </p:txBody>
        </p:sp>
        <p:sp>
          <p:nvSpPr>
            <p:cNvPr id="19483" name="文本框 37"/>
            <p:cNvSpPr txBox="1"/>
            <p:nvPr/>
          </p:nvSpPr>
          <p:spPr>
            <a:xfrm>
              <a:off x="0" y="598488"/>
              <a:ext cx="804359" cy="641351"/>
            </a:xfrm>
            <a:prstGeom prst="rect">
              <a:avLst/>
            </a:prstGeom>
            <a:noFill/>
            <a:ln w="9525">
              <a:noFill/>
            </a:ln>
          </p:spPr>
          <p:txBody>
            <a:bodyPr>
              <a:spAutoFit/>
            </a:bodyPr>
            <a:p>
              <a:pPr algn="ctr"/>
              <a:r>
                <a:rPr lang="en-US" altLang="zh-CN" sz="3600" dirty="0">
                  <a:effectLst>
                    <a:outerShdw blurRad="38100" dist="38100" dir="2700000">
                      <a:srgbClr val="FFFFFF"/>
                    </a:outerShdw>
                  </a:effectLst>
                  <a:latin typeface="方正正准黑简体"/>
                  <a:ea typeface="方正正准黑简体"/>
                </a:rPr>
                <a:t>05</a:t>
              </a:r>
              <a:endParaRPr lang="zh-CN" altLang="en-US" sz="3600" dirty="0">
                <a:effectLst>
                  <a:outerShdw blurRad="38100" dist="38100" dir="2700000">
                    <a:srgbClr val="FFFFFF"/>
                  </a:outerShdw>
                </a:effectLst>
                <a:latin typeface="方正正准黑简体"/>
                <a:ea typeface="方正正准黑简体"/>
              </a:endParaRPr>
            </a:p>
          </p:txBody>
        </p:sp>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482" name="矩形 3"/>
          <p:cNvSpPr/>
          <p:nvPr/>
        </p:nvSpPr>
        <p:spPr>
          <a:xfrm>
            <a:off x="-38100" y="0"/>
            <a:ext cx="12230100" cy="495300"/>
          </a:xfrm>
          <a:prstGeom prst="rect">
            <a:avLst/>
          </a:prstGeom>
          <a:solidFill>
            <a:srgbClr val="00B0F0"/>
          </a:solidFill>
          <a:ln w="9525">
            <a:noFill/>
          </a:ln>
        </p:spPr>
        <p:txBody>
          <a:bodyPr anchor="ctr"/>
          <a:p>
            <a:pPr algn="ctr"/>
            <a:endParaRPr lang="zh-CN" altLang="en-US" dirty="0">
              <a:solidFill>
                <a:srgbClr val="FFFFFF"/>
              </a:solidFill>
              <a:latin typeface="Calibri" panose="020F0502020204030204" pitchFamily="2" charset="0"/>
            </a:endParaRPr>
          </a:p>
        </p:txBody>
      </p:sp>
      <p:sp>
        <p:nvSpPr>
          <p:cNvPr id="20483" name="矩形 4"/>
          <p:cNvSpPr/>
          <p:nvPr/>
        </p:nvSpPr>
        <p:spPr>
          <a:xfrm>
            <a:off x="-38100" y="6362700"/>
            <a:ext cx="12230100" cy="495300"/>
          </a:xfrm>
          <a:prstGeom prst="rect">
            <a:avLst/>
          </a:prstGeom>
          <a:solidFill>
            <a:srgbClr val="00B0F0"/>
          </a:solidFill>
          <a:ln w="9525">
            <a:noFill/>
          </a:ln>
        </p:spPr>
        <p:txBody>
          <a:bodyPr anchor="ctr"/>
          <a:p>
            <a:pPr algn="ctr"/>
            <a:endParaRPr lang="zh-CN" altLang="en-US" dirty="0">
              <a:solidFill>
                <a:srgbClr val="FFFFFF"/>
              </a:solidFill>
              <a:latin typeface="Calibri" panose="020F0502020204030204" pitchFamily="2" charset="0"/>
            </a:endParaRPr>
          </a:p>
        </p:txBody>
      </p:sp>
      <p:sp>
        <p:nvSpPr>
          <p:cNvPr id="20484" name="Freeform 45"/>
          <p:cNvSpPr/>
          <p:nvPr/>
        </p:nvSpPr>
        <p:spPr>
          <a:xfrm>
            <a:off x="4400550" y="3849688"/>
            <a:ext cx="7938" cy="7937"/>
          </a:xfrm>
          <a:custGeom>
            <a:avLst/>
            <a:gdLst>
              <a:gd name="txL" fmla="*/ 0 w 5"/>
              <a:gd name="txT" fmla="*/ 0 h 5"/>
              <a:gd name="txR" fmla="*/ 5 w 5"/>
              <a:gd name="txB" fmla="*/ 5 h 5"/>
            </a:gdLst>
            <a:ahLst/>
            <a:cxnLst>
              <a:cxn ang="0">
                <a:pos x="7938" y="1588"/>
              </a:cxn>
              <a:cxn ang="0">
                <a:pos x="6350" y="0"/>
              </a:cxn>
              <a:cxn ang="0">
                <a:pos x="0" y="6350"/>
              </a:cxn>
              <a:cxn ang="0">
                <a:pos x="3175" y="7938"/>
              </a:cxn>
              <a:cxn ang="0">
                <a:pos x="7938" y="1588"/>
              </a:cxn>
            </a:cxnLst>
            <a:rect l="txL" t="txT" r="txR" b="txB"/>
            <a:pathLst>
              <a:path w="5" h="5">
                <a:moveTo>
                  <a:pt x="5" y="1"/>
                </a:moveTo>
                <a:lnTo>
                  <a:pt x="4" y="0"/>
                </a:lnTo>
                <a:lnTo>
                  <a:pt x="0" y="4"/>
                </a:lnTo>
                <a:lnTo>
                  <a:pt x="2" y="5"/>
                </a:lnTo>
                <a:lnTo>
                  <a:pt x="5" y="1"/>
                </a:lnTo>
                <a:close/>
              </a:path>
            </a:pathLst>
          </a:custGeom>
          <a:solidFill>
            <a:srgbClr val="FFFFFF"/>
          </a:solidFill>
          <a:ln w="9525">
            <a:noFill/>
          </a:ln>
        </p:spPr>
        <p:txBody>
          <a:bodyPr/>
          <a:p>
            <a:endParaRPr lang="zh-CN" altLang="en-US" dirty="0">
              <a:latin typeface="Calibri" panose="020F0502020204030204" pitchFamily="2" charset="0"/>
            </a:endParaRPr>
          </a:p>
        </p:txBody>
      </p:sp>
      <p:sp>
        <p:nvSpPr>
          <p:cNvPr id="20485" name="Rectangle 49"/>
          <p:cNvSpPr/>
          <p:nvPr/>
        </p:nvSpPr>
        <p:spPr>
          <a:xfrm>
            <a:off x="7005638" y="1652588"/>
            <a:ext cx="7937" cy="1011237"/>
          </a:xfrm>
          <a:prstGeom prst="rect">
            <a:avLst/>
          </a:prstGeom>
          <a:solidFill>
            <a:srgbClr val="3D9E80"/>
          </a:solidFill>
          <a:ln w="9525">
            <a:noFill/>
          </a:ln>
        </p:spPr>
        <p:txBody>
          <a:bodyPr/>
          <a:p>
            <a:endParaRPr lang="zh-CN" altLang="en-US" dirty="0">
              <a:latin typeface="Calibri" panose="020F0502020204030204" pitchFamily="2" charset="0"/>
            </a:endParaRPr>
          </a:p>
        </p:txBody>
      </p:sp>
      <p:sp>
        <p:nvSpPr>
          <p:cNvPr id="20486" name="Rectangle 49"/>
          <p:cNvSpPr/>
          <p:nvPr/>
        </p:nvSpPr>
        <p:spPr>
          <a:xfrm>
            <a:off x="6997700" y="1654175"/>
            <a:ext cx="7938" cy="1011238"/>
          </a:xfrm>
          <a:prstGeom prst="rect">
            <a:avLst/>
          </a:prstGeom>
          <a:solidFill>
            <a:schemeClr val="bg1"/>
          </a:solidFill>
          <a:ln w="9525">
            <a:noFill/>
          </a:ln>
        </p:spPr>
        <p:txBody>
          <a:bodyPr/>
          <a:p>
            <a:endParaRPr lang="zh-CN" altLang="en-US" dirty="0">
              <a:solidFill>
                <a:schemeClr val="bg1"/>
              </a:solidFill>
              <a:latin typeface="Calibri" panose="020F0502020204030204" pitchFamily="2" charset="0"/>
            </a:endParaRPr>
          </a:p>
        </p:txBody>
      </p:sp>
      <p:sp>
        <p:nvSpPr>
          <p:cNvPr id="20487" name="Rectangle 50"/>
          <p:cNvSpPr/>
          <p:nvPr/>
        </p:nvSpPr>
        <p:spPr>
          <a:xfrm>
            <a:off x="4202113" y="4233863"/>
            <a:ext cx="1638300" cy="7937"/>
          </a:xfrm>
          <a:prstGeom prst="rect">
            <a:avLst/>
          </a:prstGeom>
          <a:solidFill>
            <a:srgbClr val="FFFFFF"/>
          </a:solidFill>
          <a:ln w="9525">
            <a:noFill/>
          </a:ln>
        </p:spPr>
        <p:txBody>
          <a:bodyPr/>
          <a:p>
            <a:endParaRPr lang="zh-CN" altLang="en-US" dirty="0">
              <a:latin typeface="Calibri" panose="020F0502020204030204" pitchFamily="2" charset="0"/>
            </a:endParaRPr>
          </a:p>
        </p:txBody>
      </p:sp>
      <p:sp>
        <p:nvSpPr>
          <p:cNvPr id="20488" name="Rectangle 51"/>
          <p:cNvSpPr/>
          <p:nvPr/>
        </p:nvSpPr>
        <p:spPr>
          <a:xfrm>
            <a:off x="4387850" y="2097088"/>
            <a:ext cx="1638300" cy="7937"/>
          </a:xfrm>
          <a:prstGeom prst="rect">
            <a:avLst/>
          </a:prstGeom>
          <a:solidFill>
            <a:srgbClr val="FFFFFF"/>
          </a:solidFill>
          <a:ln w="9525">
            <a:noFill/>
          </a:ln>
        </p:spPr>
        <p:txBody>
          <a:bodyPr/>
          <a:p>
            <a:endParaRPr lang="zh-CN" altLang="en-US" dirty="0">
              <a:latin typeface="Calibri" panose="020F0502020204030204" pitchFamily="2" charset="0"/>
            </a:endParaRPr>
          </a:p>
        </p:txBody>
      </p:sp>
      <p:graphicFrame>
        <p:nvGraphicFramePr>
          <p:cNvPr id="20489" name="表格 20488"/>
          <p:cNvGraphicFramePr/>
          <p:nvPr/>
        </p:nvGraphicFramePr>
        <p:xfrm>
          <a:off x="2965450" y="704850"/>
          <a:ext cx="8853488" cy="4213225"/>
        </p:xfrm>
        <a:graphic>
          <a:graphicData uri="http://schemas.openxmlformats.org/drawingml/2006/table">
            <a:tbl>
              <a:tblPr/>
              <a:tblGrid>
                <a:gridCol w="1874838"/>
                <a:gridCol w="4595812"/>
                <a:gridCol w="2382838"/>
              </a:tblGrid>
              <a:tr h="474663">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r>
                        <a:rPr lang="zh-CN" altLang="en-US" sz="1600" b="1">
                          <a:solidFill>
                            <a:srgbClr val="FFFFFF"/>
                          </a:solidFill>
                        </a:rPr>
                        <a:t>时间</a:t>
                      </a:r>
                      <a:endParaRPr lang="zh-CN" altLang="en-US" sz="1600" b="1">
                        <a:solidFill>
                          <a:srgbClr val="FFFFFF"/>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38100" cap="flat" cmpd="sng">
                      <a:solidFill>
                        <a:srgbClr val="FFFFFF"/>
                      </a:solidFill>
                      <a:prstDash val="solid"/>
                      <a:headEnd type="none" w="med" len="med"/>
                      <a:tailEnd type="none" w="med" len="med"/>
                    </a:lnB>
                    <a:lnTlToBr>
                      <a:noFill/>
                    </a:lnTlToBr>
                    <a:lnBlToTr>
                      <a:noFill/>
                    </a:lnBlToTr>
                    <a:solidFill>
                      <a:srgbClr val="4F81BD">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r>
                        <a:rPr lang="zh-CN" altLang="en-US" sz="1600" b="1">
                          <a:solidFill>
                            <a:srgbClr val="FFFFFF"/>
                          </a:solidFill>
                        </a:rPr>
                        <a:t>项目</a:t>
                      </a:r>
                      <a:endParaRPr lang="zh-CN" altLang="en-US" sz="1600" b="1">
                        <a:solidFill>
                          <a:srgbClr val="FFFFFF"/>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38100" cap="flat" cmpd="sng">
                      <a:solidFill>
                        <a:srgbClr val="FFFFFF"/>
                      </a:solidFill>
                      <a:prstDash val="solid"/>
                      <a:headEnd type="none" w="med" len="med"/>
                      <a:tailEnd type="none" w="med" len="med"/>
                    </a:lnB>
                    <a:lnTlToBr>
                      <a:noFill/>
                    </a:lnTlToBr>
                    <a:lnBlToTr>
                      <a:noFill/>
                    </a:lnBlToTr>
                    <a:solidFill>
                      <a:srgbClr val="4F81BD">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lgn="ctr">
                        <a:buNone/>
                      </a:pPr>
                      <a:r>
                        <a:rPr lang="zh-CN" altLang="en-US" sz="1600" b="1">
                          <a:solidFill>
                            <a:srgbClr val="FFFFFF"/>
                          </a:solidFill>
                        </a:rPr>
                        <a:t>状态</a:t>
                      </a:r>
                      <a:endParaRPr lang="zh-CN" altLang="en-US" sz="1600" b="1">
                        <a:solidFill>
                          <a:srgbClr val="FFFFFF"/>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38100" cap="flat" cmpd="sng">
                      <a:solidFill>
                        <a:srgbClr val="FFFFFF"/>
                      </a:solidFill>
                      <a:prstDash val="solid"/>
                      <a:headEnd type="none" w="med" len="med"/>
                      <a:tailEnd type="none" w="med" len="med"/>
                    </a:lnB>
                    <a:lnTlToBr>
                      <a:noFill/>
                    </a:lnTlToBr>
                    <a:lnBlToTr>
                      <a:noFill/>
                    </a:lnBlToTr>
                    <a:solidFill>
                      <a:srgbClr val="4F81BD">
                        <a:alpha val="100000"/>
                      </a:srgbClr>
                    </a:solidFill>
                  </a:tcPr>
                </a:tc>
              </a:tr>
              <a:tr h="465137">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1000" dirty="0">
                          <a:solidFill>
                            <a:srgbClr val="000000"/>
                          </a:solidFill>
                        </a:rPr>
                        <a:t>2015.</a:t>
                      </a:r>
                      <a:r>
                        <a:rPr lang="zh-CN" altLang="en-US" sz="1000" dirty="0">
                          <a:solidFill>
                            <a:srgbClr val="000000"/>
                          </a:solidFill>
                        </a:rPr>
                        <a:t>10</a:t>
                      </a:r>
                      <a:r>
                        <a:rPr lang="en-US" altLang="zh-CN" sz="1000" dirty="0">
                          <a:solidFill>
                            <a:srgbClr val="000000"/>
                          </a:solidFill>
                        </a:rPr>
                        <a:t>-</a:t>
                      </a:r>
                      <a:r>
                        <a:rPr lang="zh-CN" altLang="en-US" sz="1000" dirty="0">
                          <a:solidFill>
                            <a:srgbClr val="000000"/>
                          </a:solidFill>
                        </a:rPr>
                        <a:t>持续</a:t>
                      </a:r>
                      <a:endParaRPr lang="zh-CN" altLang="en-US" sz="1000" dirty="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381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zh-CN" altLang="en-US" sz="1000" dirty="0">
                          <a:solidFill>
                            <a:srgbClr val="000000"/>
                          </a:solidFill>
                        </a:rPr>
                        <a:t>儿童健身课程开发</a:t>
                      </a:r>
                      <a:endParaRPr lang="zh-CN" altLang="en-US" sz="1000" dirty="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381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zh-CN" altLang="en-US" sz="1000">
                          <a:solidFill>
                            <a:srgbClr val="000000"/>
                          </a:solidFill>
                        </a:rPr>
                        <a:t>策划中</a:t>
                      </a:r>
                      <a:endParaRPr lang="zh-CN" altLang="en-US" sz="10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381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r>
              <a:tr h="461963">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1000" dirty="0">
                          <a:solidFill>
                            <a:srgbClr val="000000"/>
                          </a:solidFill>
                        </a:rPr>
                        <a:t>2015.</a:t>
                      </a:r>
                      <a:r>
                        <a:rPr lang="zh-CN" altLang="en-US" sz="1000" dirty="0">
                          <a:solidFill>
                            <a:srgbClr val="000000"/>
                          </a:solidFill>
                        </a:rPr>
                        <a:t>10</a:t>
                      </a:r>
                      <a:r>
                        <a:rPr lang="en-US" altLang="zh-CN" sz="1000" dirty="0">
                          <a:solidFill>
                            <a:srgbClr val="000000"/>
                          </a:solidFill>
                        </a:rPr>
                        <a:t>-</a:t>
                      </a:r>
                      <a:r>
                        <a:rPr lang="zh-CN" altLang="en-US" sz="1000" dirty="0">
                          <a:solidFill>
                            <a:srgbClr val="000000"/>
                          </a:solidFill>
                        </a:rPr>
                        <a:t>持续</a:t>
                      </a:r>
                      <a:endParaRPr lang="zh-CN" altLang="en-US" sz="1000" dirty="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zh-CN" altLang="en-US" sz="900" dirty="0">
                          <a:solidFill>
                            <a:srgbClr val="000000"/>
                          </a:solidFill>
                        </a:rPr>
                        <a:t>蹦床亲子活动策划</a:t>
                      </a:r>
                      <a:endParaRPr lang="zh-CN" altLang="en-US" sz="900" dirty="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zh-CN" altLang="en-US" sz="1000">
                          <a:solidFill>
                            <a:srgbClr val="000000"/>
                          </a:solidFill>
                        </a:rPr>
                        <a:t>进行中</a:t>
                      </a:r>
                      <a:endParaRPr lang="zh-CN" altLang="en-US" sz="10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r>
              <a:tr h="512762">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1000" dirty="0">
                          <a:solidFill>
                            <a:srgbClr val="000000"/>
                          </a:solidFill>
                        </a:rPr>
                        <a:t>2015.</a:t>
                      </a:r>
                      <a:r>
                        <a:rPr lang="zh-CN" altLang="en-US" sz="1000" dirty="0">
                          <a:solidFill>
                            <a:srgbClr val="000000"/>
                          </a:solidFill>
                        </a:rPr>
                        <a:t>9.15</a:t>
                      </a:r>
                      <a:r>
                        <a:rPr lang="en-US" altLang="zh-CN" sz="1000" dirty="0">
                          <a:solidFill>
                            <a:srgbClr val="000000"/>
                          </a:solidFill>
                        </a:rPr>
                        <a:t>--2015.</a:t>
                      </a:r>
                      <a:r>
                        <a:rPr lang="zh-CN" altLang="en-US" sz="1000" dirty="0">
                          <a:solidFill>
                            <a:srgbClr val="000000"/>
                          </a:solidFill>
                        </a:rPr>
                        <a:t>10.10</a:t>
                      </a:r>
                      <a:endParaRPr lang="zh-CN" altLang="en-US" sz="1000" dirty="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zh-CN" altLang="en-US" sz="1000" dirty="0">
                          <a:solidFill>
                            <a:srgbClr val="000000"/>
                          </a:solidFill>
                        </a:rPr>
                        <a:t>场地租用、合作方式确定</a:t>
                      </a:r>
                      <a:endParaRPr lang="zh-CN" altLang="en-US" sz="1000" dirty="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zh-CN" altLang="en-US" sz="1000">
                          <a:solidFill>
                            <a:srgbClr val="000000"/>
                          </a:solidFill>
                        </a:rPr>
                        <a:t>策划中</a:t>
                      </a:r>
                      <a:endParaRPr lang="zh-CN" altLang="en-US" sz="10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r>
              <a:tr h="463550">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1000" dirty="0">
                          <a:solidFill>
                            <a:srgbClr val="000000"/>
                          </a:solidFill>
                        </a:rPr>
                        <a:t>2015.</a:t>
                      </a:r>
                      <a:r>
                        <a:rPr lang="zh-CN" altLang="en-US" sz="1000" dirty="0">
                          <a:solidFill>
                            <a:srgbClr val="000000"/>
                          </a:solidFill>
                        </a:rPr>
                        <a:t>10</a:t>
                      </a:r>
                      <a:r>
                        <a:rPr lang="en-US" altLang="zh-CN" sz="1000" dirty="0">
                          <a:solidFill>
                            <a:srgbClr val="000000"/>
                          </a:solidFill>
                        </a:rPr>
                        <a:t>--2015.</a:t>
                      </a:r>
                      <a:r>
                        <a:rPr lang="zh-CN" altLang="en-US" sz="1000" dirty="0">
                          <a:solidFill>
                            <a:srgbClr val="000000"/>
                          </a:solidFill>
                        </a:rPr>
                        <a:t>11</a:t>
                      </a:r>
                      <a:endParaRPr lang="zh-CN" altLang="en-US" sz="1000" dirty="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zh-CN" altLang="en-US" sz="1000" dirty="0">
                          <a:solidFill>
                            <a:srgbClr val="000000"/>
                          </a:solidFill>
                        </a:rPr>
                        <a:t>蹦床场地设备采购</a:t>
                      </a:r>
                      <a:endParaRPr lang="zh-CN" altLang="en-US" sz="1000" dirty="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zh-CN" altLang="en-US" sz="1000">
                          <a:solidFill>
                            <a:srgbClr val="000000"/>
                          </a:solidFill>
                        </a:rPr>
                        <a:t>策划中</a:t>
                      </a:r>
                      <a:endParaRPr lang="zh-CN" altLang="en-US" sz="10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r>
              <a:tr h="461963">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1000" dirty="0">
                          <a:solidFill>
                            <a:srgbClr val="000000"/>
                          </a:solidFill>
                        </a:rPr>
                        <a:t>2015.10--2015.1</a:t>
                      </a:r>
                      <a:r>
                        <a:rPr lang="zh-CN" altLang="en-US" sz="1000" dirty="0">
                          <a:solidFill>
                            <a:srgbClr val="000000"/>
                          </a:solidFill>
                        </a:rPr>
                        <a:t>1</a:t>
                      </a:r>
                      <a:endParaRPr lang="zh-CN" altLang="en-US" sz="1000" dirty="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zh-CN" altLang="en-US" sz="1000" dirty="0">
                          <a:solidFill>
                            <a:srgbClr val="000000"/>
                          </a:solidFill>
                        </a:rPr>
                        <a:t>蹦床场地装修</a:t>
                      </a:r>
                      <a:endParaRPr lang="zh-CN" altLang="en-US" sz="1000" dirty="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zh-CN" altLang="en-US" sz="1000">
                          <a:solidFill>
                            <a:srgbClr val="000000"/>
                          </a:solidFill>
                        </a:rPr>
                        <a:t>策划中</a:t>
                      </a:r>
                      <a:endParaRPr lang="zh-CN" altLang="en-US" sz="10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r>
              <a:tr h="463550">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1000" dirty="0">
                          <a:solidFill>
                            <a:srgbClr val="000000"/>
                          </a:solidFill>
                        </a:rPr>
                        <a:t>2015.9--2015.10</a:t>
                      </a:r>
                      <a:endParaRPr lang="en-US" altLang="zh-CN" sz="1000" dirty="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zh-CN" altLang="en-US" sz="1000" dirty="0">
                          <a:solidFill>
                            <a:srgbClr val="000000"/>
                          </a:solidFill>
                        </a:rPr>
                        <a:t>团队组建</a:t>
                      </a:r>
                      <a:endParaRPr lang="zh-CN" altLang="en-US" sz="1000" dirty="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zh-CN" altLang="en-US" sz="1000">
                          <a:solidFill>
                            <a:srgbClr val="000000"/>
                          </a:solidFill>
                        </a:rPr>
                        <a:t>策划中</a:t>
                      </a:r>
                      <a:endParaRPr lang="zh-CN" altLang="en-US" sz="10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r>
              <a:tr h="463550">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en-US" altLang="zh-CN" sz="1000" dirty="0">
                          <a:solidFill>
                            <a:srgbClr val="000000"/>
                          </a:solidFill>
                        </a:rPr>
                        <a:t>2015.9--2015.10</a:t>
                      </a:r>
                      <a:endParaRPr lang="en-US" altLang="zh-CN" sz="1000" dirty="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zh-CN" altLang="en-US" sz="1000">
                          <a:solidFill>
                            <a:srgbClr val="000000"/>
                          </a:solidFill>
                        </a:rPr>
                        <a:t>营销策划</a:t>
                      </a:r>
                      <a:endParaRPr lang="zh-CN" altLang="en-US" sz="10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zh-CN" altLang="en-US" sz="1000">
                          <a:solidFill>
                            <a:srgbClr val="000000"/>
                          </a:solidFill>
                        </a:rPr>
                        <a:t>策划中</a:t>
                      </a:r>
                      <a:endParaRPr lang="zh-CN" altLang="en-US" sz="10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0D8E8">
                        <a:alpha val="100000"/>
                      </a:srgbClr>
                    </a:solidFill>
                  </a:tcPr>
                </a:tc>
              </a:tr>
              <a:tr h="446087">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zh-CN" altLang="en-US" sz="1000" dirty="0">
                          <a:solidFill>
                            <a:srgbClr val="000000"/>
                          </a:solidFill>
                        </a:rPr>
                        <a:t>2015.11.15</a:t>
                      </a:r>
                      <a:endParaRPr lang="zh-CN" altLang="en-US" sz="1000" dirty="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zh-CN" altLang="en-US" sz="1000" dirty="0">
                          <a:solidFill>
                            <a:srgbClr val="000000"/>
                          </a:solidFill>
                        </a:rPr>
                        <a:t>试营业</a:t>
                      </a:r>
                      <a:endParaRPr lang="zh-CN" altLang="en-US" sz="1000" dirty="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c>
                  <a:txBody>
                    <a:bodyPr wrap="square"/>
                    <a:lstStyle>
                      <a:lvl1pPr marL="228600" lvl="0" indent="-228600" algn="l" defTabSz="914400" eaLnBrk="1" fontAlgn="base" latinLnBrk="0" hangingPunct="1">
                        <a:lnSpc>
                          <a:spcPct val="90000"/>
                        </a:lnSpc>
                        <a:spcBef>
                          <a:spcPts val="1000"/>
                        </a:spcBef>
                        <a:spcAft>
                          <a:spcPct val="0"/>
                        </a:spcAft>
                        <a:buFont typeface="Arial" panose="020B0604020202020204" pitchFamily="34" charset="0"/>
                        <a:buChar char="•"/>
                        <a:defRPr sz="2400" u="none" kern="1200" baseline="0">
                          <a:solidFill>
                            <a:schemeClr val="tx1"/>
                          </a:solidFill>
                          <a:latin typeface="Calibri" panose="020F0502020204030204" pitchFamily="2" charset="0"/>
                          <a:ea typeface="宋体" panose="02010600030101010101" pitchFamily="2" charset="-122"/>
                        </a:defRPr>
                      </a:lvl1pPr>
                      <a:lvl2pPr marL="685800" lvl="1" indent="-228600" algn="l" defTabSz="91440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Calibri" panose="020F0502020204030204" pitchFamily="2" charset="0"/>
                          <a:ea typeface="宋体" panose="02010600030101010101" pitchFamily="2" charset="-122"/>
                        </a:defRPr>
                      </a:lvl2pPr>
                      <a:lvl3pPr marL="1143000" lvl="2" indent="-228600" algn="l" defTabSz="91440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Calibri" panose="020F0502020204030204" pitchFamily="2" charset="0"/>
                          <a:ea typeface="宋体" panose="02010600030101010101" pitchFamily="2" charset="-122"/>
                        </a:defRPr>
                      </a:lvl3pPr>
                      <a:lvl4pPr marL="1600200" lvl="3"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4pPr>
                      <a:lvl5pPr marL="2057400" lvl="4" indent="-228600" algn="l" defTabSz="914400" eaLnBrk="1" fontAlgn="base" latinLnBrk="0" hangingPunct="1">
                        <a:lnSpc>
                          <a:spcPct val="90000"/>
                        </a:lnSpc>
                        <a:spcBef>
                          <a:spcPts val="500"/>
                        </a:spcBef>
                        <a:spcAft>
                          <a:spcPct val="0"/>
                        </a:spcAft>
                        <a:buFont typeface="Arial" panose="020B0604020202020204" pitchFamily="34" charset="0"/>
                        <a:buChar char="•"/>
                        <a:defRPr sz="1600" b="0" i="0" u="none" kern="1200" baseline="0">
                          <a:solidFill>
                            <a:schemeClr val="tx1"/>
                          </a:solidFill>
                          <a:latin typeface="Calibri" panose="020F0502020204030204" pitchFamily="2" charset="0"/>
                          <a:ea typeface="宋体" panose="02010600030101010101" pitchFamily="2" charset="-122"/>
                        </a:defRPr>
                      </a:lvl5pPr>
                    </a:lstStyle>
                    <a:p>
                      <a:pPr marL="0" lvl="0" indent="0">
                        <a:buNone/>
                      </a:pPr>
                      <a:r>
                        <a:rPr lang="zh-CN" altLang="en-US" sz="1000">
                          <a:solidFill>
                            <a:srgbClr val="000000"/>
                          </a:solidFill>
                        </a:rPr>
                        <a:t>策划中</a:t>
                      </a:r>
                      <a:endParaRPr lang="zh-CN" altLang="en-US" sz="1000">
                        <a:solidFill>
                          <a:srgbClr val="000000"/>
                        </a:solidFill>
                      </a:endParaRPr>
                    </a:p>
                  </a:txBody>
                  <a:tcPr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9EDF4">
                        <a:alpha val="100000"/>
                      </a:srgbClr>
                    </a:solidFill>
                  </a:tcPr>
                </a:tc>
              </a:tr>
            </a:tbl>
          </a:graphicData>
        </a:graphic>
      </p:graphicFrame>
      <p:sp>
        <p:nvSpPr>
          <p:cNvPr id="20583" name="文本框 20582"/>
          <p:cNvSpPr txBox="1"/>
          <p:nvPr/>
        </p:nvSpPr>
        <p:spPr>
          <a:xfrm>
            <a:off x="282575" y="0"/>
            <a:ext cx="4060825" cy="457200"/>
          </a:xfrm>
          <a:prstGeom prst="rect">
            <a:avLst/>
          </a:prstGeom>
          <a:noFill/>
          <a:ln w="9525">
            <a:noFill/>
          </a:ln>
        </p:spPr>
        <p:txBody>
          <a:bodyPr wrap="square">
            <a:spAutoFit/>
          </a:bodyPr>
          <a:p>
            <a:r>
              <a:rPr lang="zh-CN" altLang="en-US" sz="2400" dirty="0">
                <a:effectLst>
                  <a:outerShdw blurRad="38100" dist="38100" dir="2700000">
                    <a:srgbClr val="C0C0C0"/>
                  </a:outerShdw>
                </a:effectLst>
                <a:latin typeface="Arial" panose="020B0604020202020204" pitchFamily="34" charset="0"/>
                <a:ea typeface="微软雅黑" panose="020B0503020204020204" pitchFamily="2" charset="-122"/>
              </a:rPr>
              <a:t>项目计划</a:t>
            </a:r>
            <a:endParaRPr lang="zh-CN" altLang="en-US" sz="2400" dirty="0">
              <a:effectLst>
                <a:outerShdw blurRad="38100" dist="38100" dir="2700000">
                  <a:srgbClr val="C0C0C0"/>
                </a:outerShdw>
              </a:effectLst>
              <a:latin typeface="Arial" panose="020B0604020202020204" pitchFamily="34" charset="0"/>
              <a:ea typeface="微软雅黑" panose="020B0503020204020204" pitchFamily="2" charset="-122"/>
            </a:endParaRPr>
          </a:p>
        </p:txBody>
      </p:sp>
      <p:grpSp>
        <p:nvGrpSpPr>
          <p:cNvPr id="20584" name="组合 20583"/>
          <p:cNvGrpSpPr>
            <a:grpSpLocks noChangeAspect="1"/>
          </p:cNvGrpSpPr>
          <p:nvPr/>
        </p:nvGrpSpPr>
        <p:grpSpPr>
          <a:xfrm>
            <a:off x="9525" y="492125"/>
            <a:ext cx="2681288" cy="5846763"/>
            <a:chOff x="0" y="0"/>
            <a:chExt cx="4226" cy="9206"/>
          </a:xfrm>
        </p:grpSpPr>
        <p:pic>
          <p:nvPicPr>
            <p:cNvPr id="20585" name="图片 20584" descr="19300001255096130931327922236"/>
            <p:cNvPicPr>
              <a:picLocks noChangeAspect="1"/>
            </p:cNvPicPr>
            <p:nvPr/>
          </p:nvPicPr>
          <p:blipFill>
            <a:blip r:embed="rId1"/>
            <a:stretch>
              <a:fillRect/>
            </a:stretch>
          </p:blipFill>
          <p:spPr>
            <a:xfrm>
              <a:off x="0" y="0"/>
              <a:ext cx="4226" cy="4165"/>
            </a:xfrm>
            <a:prstGeom prst="rect">
              <a:avLst/>
            </a:prstGeom>
            <a:noFill/>
            <a:ln w="9525">
              <a:noFill/>
            </a:ln>
          </p:spPr>
        </p:pic>
        <p:pic>
          <p:nvPicPr>
            <p:cNvPr id="20586" name="图片 20585" descr="t01fe264b57cc6bbdeb"/>
            <p:cNvPicPr>
              <a:picLocks noChangeAspect="1"/>
            </p:cNvPicPr>
            <p:nvPr/>
          </p:nvPicPr>
          <p:blipFill>
            <a:blip r:embed="rId2"/>
            <a:stretch>
              <a:fillRect/>
            </a:stretch>
          </p:blipFill>
          <p:spPr>
            <a:xfrm>
              <a:off x="0" y="3623"/>
              <a:ext cx="4226" cy="2977"/>
            </a:xfrm>
            <a:prstGeom prst="rect">
              <a:avLst/>
            </a:prstGeom>
            <a:noFill/>
            <a:ln w="9525">
              <a:noFill/>
            </a:ln>
          </p:spPr>
        </p:pic>
        <p:pic>
          <p:nvPicPr>
            <p:cNvPr id="20587" name="图片 20586" descr="010709211284816950ea"/>
            <p:cNvPicPr>
              <a:picLocks noChangeAspect="1"/>
            </p:cNvPicPr>
            <p:nvPr/>
          </p:nvPicPr>
          <p:blipFill>
            <a:blip r:embed="rId3"/>
            <a:stretch>
              <a:fillRect/>
            </a:stretch>
          </p:blipFill>
          <p:spPr>
            <a:xfrm>
              <a:off x="11" y="6650"/>
              <a:ext cx="4203" cy="2557"/>
            </a:xfrm>
            <a:prstGeom prst="rect">
              <a:avLst/>
            </a:prstGeom>
            <a:noFill/>
            <a:ln w="9525">
              <a:noFill/>
            </a:ln>
          </p:spPr>
        </p:pic>
      </p:grpSp>
    </p:spTree>
  </p:cSld>
  <p:clrMapOvr>
    <a:masterClrMapping/>
  </p:clrMapOvr>
  <p:transition>
    <p:split orient="vert" dir="in"/>
  </p:transition>
</p:sld>
</file>

<file path=ppt/slides/slide19.xml><?xml version="1.0" encoding="utf-8"?>
<p:sld xmlns:a="http://schemas.openxmlformats.org/drawingml/2006/main" xmlns:r="http://schemas.openxmlformats.org/officeDocument/2006/relationships" xmlns:p="http://schemas.openxmlformats.org/presentationml/2006/main">
  <p:cSld>
    <p:bg>
      <p:bgPr>
        <a:blipFill rotWithShape="0">
          <a:blip r:embed="rId1"/>
        </a:blipFill>
        <a:effectLst/>
      </p:bgPr>
    </p:bg>
    <p:spTree>
      <p:nvGrpSpPr>
        <p:cNvPr id="1" name=""/>
        <p:cNvGrpSpPr/>
        <p:nvPr/>
      </p:nvGrpSpPr>
      <p:grpSpPr/>
      <p:sp>
        <p:nvSpPr>
          <p:cNvPr id="21506" name="图片 66"/>
          <p:cNvSpPr>
            <a:spLocks noChangeAspect="1"/>
          </p:cNvSpPr>
          <p:nvPr/>
        </p:nvSpPr>
        <p:spPr>
          <a:xfrm>
            <a:off x="-19050" y="0"/>
            <a:ext cx="12211050" cy="6858000"/>
          </a:xfrm>
          <a:prstGeom prst="rect">
            <a:avLst/>
          </a:prstGeom>
          <a:noFill/>
          <a:ln w="9525">
            <a:noFill/>
          </a:ln>
        </p:spPr>
        <p:txBody>
          <a:bodyPr/>
          <a:p>
            <a:endParaRPr lang="zh-CN" altLang="en-US"/>
          </a:p>
        </p:txBody>
      </p:sp>
      <p:sp>
        <p:nvSpPr>
          <p:cNvPr id="21507" name="任意多边形 55"/>
          <p:cNvSpPr/>
          <p:nvPr/>
        </p:nvSpPr>
        <p:spPr>
          <a:xfrm rot="2700000">
            <a:off x="4300538" y="3062288"/>
            <a:ext cx="660400" cy="717550"/>
          </a:xfrm>
          <a:custGeom>
            <a:avLst/>
            <a:gdLst>
              <a:gd name="txL" fmla="*/ 0 w 660846"/>
              <a:gd name="txT" fmla="*/ 0 h 717781"/>
              <a:gd name="txR" fmla="*/ 660846 w 660846"/>
              <a:gd name="txB" fmla="*/ 717781 h 717781"/>
            </a:gdLst>
            <a:ahLst/>
            <a:cxnLst>
              <a:cxn ang="0">
                <a:pos x="0" y="1"/>
              </a:cxn>
              <a:cxn ang="0">
                <a:pos x="660846" y="0"/>
              </a:cxn>
              <a:cxn ang="0">
                <a:pos x="660846" y="717781"/>
              </a:cxn>
              <a:cxn ang="0">
                <a:pos x="0" y="717781"/>
              </a:cxn>
              <a:cxn ang="0">
                <a:pos x="0" y="1"/>
              </a:cxn>
            </a:cxnLst>
            <a:rect l="txL" t="txT" r="txR" b="txB"/>
            <a:pathLst>
              <a:path w="660846" h="717781">
                <a:moveTo>
                  <a:pt x="0" y="1"/>
                </a:moveTo>
                <a:lnTo>
                  <a:pt x="660846" y="0"/>
                </a:lnTo>
                <a:lnTo>
                  <a:pt x="660846" y="717781"/>
                </a:lnTo>
                <a:lnTo>
                  <a:pt x="0" y="717781"/>
                </a:lnTo>
                <a:lnTo>
                  <a:pt x="0" y="1"/>
                </a:lnTo>
                <a:close/>
              </a:path>
            </a:pathLst>
          </a:custGeom>
          <a:solidFill>
            <a:srgbClr val="00B0F0"/>
          </a:solidFill>
          <a:ln w="9525">
            <a:noFill/>
          </a:ln>
        </p:spPr>
        <p:txBody>
          <a:bodyPr anchor="ctr"/>
          <a:p>
            <a:pPr algn="ctr"/>
            <a:endParaRPr lang="zh-CN" altLang="en-US" dirty="0">
              <a:solidFill>
                <a:srgbClr val="FFFFFF"/>
              </a:solidFill>
              <a:latin typeface="Calibri" panose="020F0502020204030204" pitchFamily="2" charset="0"/>
            </a:endParaRPr>
          </a:p>
        </p:txBody>
      </p:sp>
      <p:sp>
        <p:nvSpPr>
          <p:cNvPr id="21508" name="任意多边形 54"/>
          <p:cNvSpPr/>
          <p:nvPr/>
        </p:nvSpPr>
        <p:spPr>
          <a:xfrm rot="2700000">
            <a:off x="4832350" y="1762125"/>
            <a:ext cx="3143250" cy="3255963"/>
          </a:xfrm>
          <a:custGeom>
            <a:avLst/>
            <a:gdLst>
              <a:gd name="txL" fmla="*/ 0 w 3141848"/>
              <a:gd name="txT" fmla="*/ 0 h 3255718"/>
              <a:gd name="txR" fmla="*/ 3141848 w 3141848"/>
              <a:gd name="txB" fmla="*/ 3255718 h 3255718"/>
            </a:gdLst>
            <a:ahLst/>
            <a:cxnLst>
              <a:cxn ang="0">
                <a:pos x="0" y="0"/>
              </a:cxn>
              <a:cxn ang="0">
                <a:pos x="3141848" y="0"/>
              </a:cxn>
              <a:cxn ang="0">
                <a:pos x="3141848" y="3255718"/>
              </a:cxn>
              <a:cxn ang="0">
                <a:pos x="660846" y="3255718"/>
              </a:cxn>
              <a:cxn ang="0">
                <a:pos x="660846" y="2537936"/>
              </a:cxn>
              <a:cxn ang="0">
                <a:pos x="0" y="2537938"/>
              </a:cxn>
              <a:cxn ang="0">
                <a:pos x="0" y="0"/>
              </a:cxn>
            </a:cxnLst>
            <a:rect l="txL" t="txT" r="txR" b="txB"/>
            <a:pathLst>
              <a:path w="3141848" h="3255718">
                <a:moveTo>
                  <a:pt x="0" y="0"/>
                </a:moveTo>
                <a:lnTo>
                  <a:pt x="3141848" y="0"/>
                </a:lnTo>
                <a:lnTo>
                  <a:pt x="3141848" y="3255718"/>
                </a:lnTo>
                <a:lnTo>
                  <a:pt x="660846" y="3255718"/>
                </a:lnTo>
                <a:lnTo>
                  <a:pt x="660846" y="2537937"/>
                </a:lnTo>
                <a:lnTo>
                  <a:pt x="0" y="2537938"/>
                </a:lnTo>
                <a:lnTo>
                  <a:pt x="0" y="0"/>
                </a:lnTo>
                <a:close/>
              </a:path>
            </a:pathLst>
          </a:custGeom>
          <a:solidFill>
            <a:srgbClr val="00B0F0">
              <a:alpha val="64000"/>
            </a:srgbClr>
          </a:solidFill>
          <a:ln w="9525">
            <a:noFill/>
          </a:ln>
        </p:spPr>
        <p:txBody>
          <a:bodyPr anchor="ctr"/>
          <a:p>
            <a:pPr algn="ctr"/>
            <a:endParaRPr lang="zh-CN" altLang="en-US" dirty="0">
              <a:solidFill>
                <a:srgbClr val="FFFFFF"/>
              </a:solidFill>
              <a:latin typeface="Calibri" panose="020F0502020204030204" pitchFamily="2" charset="0"/>
            </a:endParaRPr>
          </a:p>
        </p:txBody>
      </p:sp>
      <p:sp>
        <p:nvSpPr>
          <p:cNvPr id="21509" name="任意多边形 53"/>
          <p:cNvSpPr/>
          <p:nvPr/>
        </p:nvSpPr>
        <p:spPr>
          <a:xfrm rot="2700000">
            <a:off x="3048000" y="2543175"/>
            <a:ext cx="1714500" cy="1714500"/>
          </a:xfrm>
          <a:custGeom>
            <a:avLst/>
            <a:gdLst>
              <a:gd name="txL" fmla="*/ 0 w 1714500"/>
              <a:gd name="txT" fmla="*/ 0 h 1714500"/>
              <a:gd name="txR" fmla="*/ 1714500 w 1714500"/>
              <a:gd name="txB" fmla="*/ 1714500 h 1714500"/>
            </a:gdLst>
            <a:ahLst/>
            <a:cxnLst>
              <a:cxn ang="0">
                <a:pos x="0" y="0"/>
              </a:cxn>
              <a:cxn ang="0">
                <a:pos x="1053654" y="0"/>
              </a:cxn>
              <a:cxn ang="0">
                <a:pos x="1053654" y="717780"/>
              </a:cxn>
              <a:cxn ang="0">
                <a:pos x="1714500" y="717780"/>
              </a:cxn>
              <a:cxn ang="0">
                <a:pos x="1714500" y="1714500"/>
              </a:cxn>
              <a:cxn ang="0">
                <a:pos x="0" y="1714499"/>
              </a:cxn>
              <a:cxn ang="0">
                <a:pos x="0" y="0"/>
              </a:cxn>
            </a:cxnLst>
            <a:rect l="txL" t="txT" r="txR" b="txB"/>
            <a:pathLst>
              <a:path w="1714500" h="1714500">
                <a:moveTo>
                  <a:pt x="0" y="0"/>
                </a:moveTo>
                <a:lnTo>
                  <a:pt x="1053654" y="0"/>
                </a:lnTo>
                <a:lnTo>
                  <a:pt x="1053654" y="717780"/>
                </a:lnTo>
                <a:lnTo>
                  <a:pt x="1714500" y="717780"/>
                </a:lnTo>
                <a:lnTo>
                  <a:pt x="1714500" y="1714500"/>
                </a:lnTo>
                <a:lnTo>
                  <a:pt x="0" y="1714499"/>
                </a:lnTo>
                <a:lnTo>
                  <a:pt x="0" y="0"/>
                </a:lnTo>
                <a:close/>
              </a:path>
            </a:pathLst>
          </a:custGeom>
          <a:solidFill>
            <a:srgbClr val="00B0F0">
              <a:alpha val="64000"/>
            </a:srgbClr>
          </a:solidFill>
          <a:ln w="9525">
            <a:noFill/>
          </a:ln>
        </p:spPr>
        <p:txBody>
          <a:bodyPr anchor="ctr"/>
          <a:p>
            <a:pPr algn="ctr"/>
            <a:endParaRPr lang="zh-CN" altLang="en-US" dirty="0">
              <a:solidFill>
                <a:srgbClr val="FFFFFF"/>
              </a:solidFill>
              <a:latin typeface="Calibri" panose="020F0502020204030204" pitchFamily="2" charset="0"/>
            </a:endParaRPr>
          </a:p>
        </p:txBody>
      </p:sp>
      <p:sp>
        <p:nvSpPr>
          <p:cNvPr id="21510" name="文本框 33"/>
          <p:cNvSpPr txBox="1"/>
          <p:nvPr/>
        </p:nvSpPr>
        <p:spPr>
          <a:xfrm>
            <a:off x="3554413" y="3148013"/>
            <a:ext cx="701675" cy="579437"/>
          </a:xfrm>
          <a:prstGeom prst="rect">
            <a:avLst/>
          </a:prstGeom>
          <a:noFill/>
          <a:ln w="9525">
            <a:noFill/>
          </a:ln>
        </p:spPr>
        <p:txBody>
          <a:bodyPr>
            <a:spAutoFit/>
          </a:bodyPr>
          <a:p>
            <a:pPr algn="ctr"/>
            <a:r>
              <a:rPr lang="en-US" altLang="zh-CN" sz="3200" dirty="0">
                <a:solidFill>
                  <a:schemeClr val="bg1"/>
                </a:solidFill>
                <a:latin typeface="方正正准黑简体"/>
                <a:ea typeface="方正正准黑简体"/>
              </a:rPr>
              <a:t>5</a:t>
            </a:r>
            <a:endParaRPr lang="en-US" altLang="zh-CN" sz="3200" dirty="0">
              <a:solidFill>
                <a:schemeClr val="bg1"/>
              </a:solidFill>
              <a:latin typeface="方正正准黑简体"/>
              <a:ea typeface="方正正准黑简体"/>
            </a:endParaRPr>
          </a:p>
        </p:txBody>
      </p:sp>
      <p:grpSp>
        <p:nvGrpSpPr>
          <p:cNvPr id="21511" name="组合 45"/>
          <p:cNvGrpSpPr/>
          <p:nvPr/>
        </p:nvGrpSpPr>
        <p:grpSpPr>
          <a:xfrm>
            <a:off x="11237913" y="0"/>
            <a:ext cx="804862" cy="2490788"/>
            <a:chOff x="0" y="0"/>
            <a:chExt cx="804359" cy="2490348"/>
          </a:xfrm>
        </p:grpSpPr>
        <p:sp>
          <p:nvSpPr>
            <p:cNvPr id="21512" name="任意多边形 32"/>
            <p:cNvSpPr/>
            <p:nvPr/>
          </p:nvSpPr>
          <p:spPr>
            <a:xfrm>
              <a:off x="91995" y="0"/>
              <a:ext cx="620369" cy="2490348"/>
            </a:xfrm>
            <a:custGeom>
              <a:avLst/>
              <a:gdLst>
                <a:gd name="txL" fmla="*/ 0 w 620369"/>
                <a:gd name="txT" fmla="*/ 0 h 2490348"/>
                <a:gd name="txR" fmla="*/ 620369 w 620369"/>
                <a:gd name="txB" fmla="*/ 2490348 h 2490348"/>
              </a:gdLst>
              <a:ahLst/>
              <a:cxnLst>
                <a:cxn ang="0">
                  <a:pos x="2127" y="2486864"/>
                </a:cxn>
                <a:cxn ang="0">
                  <a:pos x="2127" y="2490348"/>
                </a:cxn>
                <a:cxn ang="0">
                  <a:pos x="0" y="2490348"/>
                </a:cxn>
                <a:cxn ang="0">
                  <a:pos x="0" y="0"/>
                </a:cxn>
                <a:cxn ang="0">
                  <a:pos x="620369" y="0"/>
                </a:cxn>
                <a:cxn ang="0">
                  <a:pos x="620369" y="1423545"/>
                </a:cxn>
                <a:cxn ang="0">
                  <a:pos x="620369" y="1649413"/>
                </a:cxn>
                <a:cxn ang="0">
                  <a:pos x="620369" y="2490348"/>
                </a:cxn>
                <a:cxn ang="0">
                  <a:pos x="310185" y="1982401"/>
                </a:cxn>
                <a:cxn ang="0">
                  <a:pos x="2127" y="2486864"/>
                </a:cxn>
                <a:cxn ang="0">
                  <a:pos x="2127" y="1649413"/>
                </a:cxn>
                <a:cxn ang="0">
                  <a:pos x="0" y="1649413"/>
                </a:cxn>
              </a:cxnLst>
              <a:rect l="txL" t="txT" r="txR" b="txB"/>
              <a:pathLst>
                <a:path w="620369" h="2490348">
                  <a:moveTo>
                    <a:pt x="2127" y="2486865"/>
                  </a:moveTo>
                  <a:lnTo>
                    <a:pt x="2127" y="2490348"/>
                  </a:lnTo>
                  <a:lnTo>
                    <a:pt x="0" y="2490348"/>
                  </a:lnTo>
                  <a:close/>
                  <a:moveTo>
                    <a:pt x="0" y="0"/>
                  </a:moveTo>
                  <a:lnTo>
                    <a:pt x="620369" y="0"/>
                  </a:lnTo>
                  <a:lnTo>
                    <a:pt x="620369" y="1423545"/>
                  </a:lnTo>
                  <a:lnTo>
                    <a:pt x="620369" y="1649413"/>
                  </a:lnTo>
                  <a:lnTo>
                    <a:pt x="620369" y="2490348"/>
                  </a:lnTo>
                  <a:lnTo>
                    <a:pt x="310185" y="1982401"/>
                  </a:lnTo>
                  <a:lnTo>
                    <a:pt x="2127" y="2486865"/>
                  </a:lnTo>
                  <a:lnTo>
                    <a:pt x="2127" y="1649413"/>
                  </a:lnTo>
                  <a:lnTo>
                    <a:pt x="0" y="1649413"/>
                  </a:lnTo>
                  <a:close/>
                </a:path>
              </a:pathLst>
            </a:custGeom>
            <a:solidFill>
              <a:srgbClr val="00B0F0"/>
            </a:solidFill>
            <a:ln w="9525">
              <a:noFill/>
            </a:ln>
          </p:spPr>
          <p:txBody>
            <a:bodyPr anchor="ctr"/>
            <a:p>
              <a:pPr algn="ctr"/>
              <a:endParaRPr lang="zh-CN" altLang="en-US" dirty="0">
                <a:solidFill>
                  <a:srgbClr val="FFFFFF"/>
                </a:solidFill>
                <a:latin typeface="Calibri" panose="020F0502020204030204" pitchFamily="2" charset="0"/>
              </a:endParaRPr>
            </a:p>
          </p:txBody>
        </p:sp>
        <p:sp>
          <p:nvSpPr>
            <p:cNvPr id="21513" name="文本框 34"/>
            <p:cNvSpPr txBox="1"/>
            <p:nvPr/>
          </p:nvSpPr>
          <p:spPr>
            <a:xfrm>
              <a:off x="0" y="1438021"/>
              <a:ext cx="804359" cy="641237"/>
            </a:xfrm>
            <a:prstGeom prst="rect">
              <a:avLst/>
            </a:prstGeom>
            <a:noFill/>
            <a:ln w="9525">
              <a:noFill/>
            </a:ln>
          </p:spPr>
          <p:txBody>
            <a:bodyPr>
              <a:spAutoFit/>
            </a:bodyPr>
            <a:p>
              <a:pPr algn="ctr"/>
              <a:r>
                <a:rPr lang="en-US" altLang="zh-CN" sz="3600" dirty="0">
                  <a:solidFill>
                    <a:schemeClr val="bg1"/>
                  </a:solidFill>
                  <a:latin typeface="方正正准黑简体"/>
                  <a:ea typeface="方正正准黑简体"/>
                </a:rPr>
                <a:t>05</a:t>
              </a:r>
              <a:endParaRPr lang="zh-CN" altLang="en-US" sz="3600" dirty="0">
                <a:solidFill>
                  <a:schemeClr val="bg1"/>
                </a:solidFill>
                <a:latin typeface="方正正准黑简体"/>
                <a:ea typeface="方正正准黑简体"/>
              </a:endParaRPr>
            </a:p>
          </p:txBody>
        </p:sp>
      </p:grpSp>
      <p:grpSp>
        <p:nvGrpSpPr>
          <p:cNvPr id="21514" name="组合 48"/>
          <p:cNvGrpSpPr/>
          <p:nvPr/>
        </p:nvGrpSpPr>
        <p:grpSpPr>
          <a:xfrm>
            <a:off x="8734425" y="0"/>
            <a:ext cx="803275" cy="1649413"/>
            <a:chOff x="0" y="0"/>
            <a:chExt cx="804359" cy="1649415"/>
          </a:xfrm>
        </p:grpSpPr>
        <p:sp>
          <p:nvSpPr>
            <p:cNvPr id="21515" name="任意多边形 42"/>
            <p:cNvSpPr/>
            <p:nvPr/>
          </p:nvSpPr>
          <p:spPr>
            <a:xfrm>
              <a:off x="91996" y="0"/>
              <a:ext cx="620369" cy="1649415"/>
            </a:xfrm>
            <a:custGeom>
              <a:avLst/>
              <a:gdLst>
                <a:gd name="txL" fmla="*/ 0 w 620369"/>
                <a:gd name="txT" fmla="*/ 0 h 1649415"/>
                <a:gd name="txR" fmla="*/ 620369 w 620369"/>
                <a:gd name="txB" fmla="*/ 1649415 h 1649415"/>
              </a:gdLst>
              <a:ahLst/>
              <a:cxnLst>
                <a:cxn ang="0">
                  <a:pos x="2127" y="1645932"/>
                </a:cxn>
                <a:cxn ang="0">
                  <a:pos x="2127" y="1649415"/>
                </a:cxn>
                <a:cxn ang="0">
                  <a:pos x="0" y="1649415"/>
                </a:cxn>
                <a:cxn ang="0">
                  <a:pos x="0" y="0"/>
                </a:cxn>
                <a:cxn ang="0">
                  <a:pos x="620369" y="0"/>
                </a:cxn>
                <a:cxn ang="0">
                  <a:pos x="620369" y="286127"/>
                </a:cxn>
                <a:cxn ang="0">
                  <a:pos x="620369" y="533403"/>
                </a:cxn>
                <a:cxn ang="0">
                  <a:pos x="620369" y="582612"/>
                </a:cxn>
                <a:cxn ang="0">
                  <a:pos x="620369" y="819529"/>
                </a:cxn>
                <a:cxn ang="0">
                  <a:pos x="620369" y="1649415"/>
                </a:cxn>
                <a:cxn ang="0">
                  <a:pos x="310185" y="1141468"/>
                </a:cxn>
                <a:cxn ang="0">
                  <a:pos x="2127" y="1645932"/>
                </a:cxn>
                <a:cxn ang="0">
                  <a:pos x="2127" y="819529"/>
                </a:cxn>
                <a:cxn ang="0">
                  <a:pos x="0" y="819529"/>
                </a:cxn>
                <a:cxn ang="0">
                  <a:pos x="0" y="533403"/>
                </a:cxn>
                <a:cxn ang="0">
                  <a:pos x="0" y="286127"/>
                </a:cxn>
              </a:cxnLst>
              <a:rect l="txL" t="txT" r="txR" b="txB"/>
              <a:pathLst>
                <a:path w="620369" h="1649415">
                  <a:moveTo>
                    <a:pt x="2127" y="1645932"/>
                  </a:moveTo>
                  <a:lnTo>
                    <a:pt x="2127" y="1649415"/>
                  </a:lnTo>
                  <a:lnTo>
                    <a:pt x="0" y="1649415"/>
                  </a:lnTo>
                  <a:close/>
                  <a:moveTo>
                    <a:pt x="0" y="0"/>
                  </a:moveTo>
                  <a:lnTo>
                    <a:pt x="620369" y="0"/>
                  </a:lnTo>
                  <a:lnTo>
                    <a:pt x="620369" y="286127"/>
                  </a:lnTo>
                  <a:lnTo>
                    <a:pt x="620369" y="533403"/>
                  </a:lnTo>
                  <a:lnTo>
                    <a:pt x="620369" y="582612"/>
                  </a:lnTo>
                  <a:lnTo>
                    <a:pt x="620369" y="819529"/>
                  </a:lnTo>
                  <a:lnTo>
                    <a:pt x="620369" y="1649415"/>
                  </a:lnTo>
                  <a:lnTo>
                    <a:pt x="310185" y="1141468"/>
                  </a:lnTo>
                  <a:lnTo>
                    <a:pt x="2127" y="1645932"/>
                  </a:lnTo>
                  <a:lnTo>
                    <a:pt x="2127" y="819529"/>
                  </a:lnTo>
                  <a:lnTo>
                    <a:pt x="0" y="819529"/>
                  </a:lnTo>
                  <a:lnTo>
                    <a:pt x="0" y="533403"/>
                  </a:lnTo>
                  <a:lnTo>
                    <a:pt x="0" y="286127"/>
                  </a:lnTo>
                  <a:close/>
                </a:path>
              </a:pathLst>
            </a:custGeom>
            <a:solidFill>
              <a:schemeClr val="bg1"/>
            </a:solidFill>
            <a:ln w="9525">
              <a:noFill/>
            </a:ln>
          </p:spPr>
          <p:txBody>
            <a:bodyPr anchor="ctr"/>
            <a:p>
              <a:pPr algn="ctr"/>
              <a:endParaRPr lang="zh-CN" altLang="en-US" dirty="0">
                <a:solidFill>
                  <a:srgbClr val="FFFFFF"/>
                </a:solidFill>
                <a:latin typeface="Calibri" panose="020F0502020204030204" pitchFamily="2" charset="0"/>
              </a:endParaRPr>
            </a:p>
          </p:txBody>
        </p:sp>
        <p:sp>
          <p:nvSpPr>
            <p:cNvPr id="21516" name="文本框 35"/>
            <p:cNvSpPr txBox="1"/>
            <p:nvPr/>
          </p:nvSpPr>
          <p:spPr>
            <a:xfrm>
              <a:off x="0" y="598488"/>
              <a:ext cx="804359" cy="641351"/>
            </a:xfrm>
            <a:prstGeom prst="rect">
              <a:avLst/>
            </a:prstGeom>
            <a:noFill/>
            <a:ln w="9525">
              <a:noFill/>
            </a:ln>
          </p:spPr>
          <p:txBody>
            <a:bodyPr>
              <a:spAutoFit/>
            </a:bodyPr>
            <a:p>
              <a:pPr algn="ctr"/>
              <a:r>
                <a:rPr lang="en-US" altLang="zh-CN" sz="3600" dirty="0">
                  <a:effectLst>
                    <a:outerShdw blurRad="38100" dist="38100" dir="2700000">
                      <a:srgbClr val="FFFFFF"/>
                    </a:outerShdw>
                  </a:effectLst>
                  <a:latin typeface="方正正准黑简体"/>
                  <a:ea typeface="方正正准黑简体"/>
                </a:rPr>
                <a:t>02</a:t>
              </a:r>
              <a:endParaRPr lang="zh-CN" altLang="en-US" sz="3600" dirty="0">
                <a:effectLst>
                  <a:outerShdw blurRad="38100" dist="38100" dir="2700000">
                    <a:srgbClr val="FFFFFF"/>
                  </a:outerShdw>
                </a:effectLst>
                <a:latin typeface="方正正准黑简体"/>
                <a:ea typeface="方正正准黑简体"/>
              </a:endParaRPr>
            </a:p>
          </p:txBody>
        </p:sp>
      </p:grpSp>
      <p:grpSp>
        <p:nvGrpSpPr>
          <p:cNvPr id="21517" name="组合 47"/>
          <p:cNvGrpSpPr/>
          <p:nvPr/>
        </p:nvGrpSpPr>
        <p:grpSpPr>
          <a:xfrm>
            <a:off x="9588500" y="0"/>
            <a:ext cx="803275" cy="1649413"/>
            <a:chOff x="0" y="0"/>
            <a:chExt cx="804359" cy="1649415"/>
          </a:xfrm>
        </p:grpSpPr>
        <p:sp>
          <p:nvSpPr>
            <p:cNvPr id="21518" name="任意多边形 43"/>
            <p:cNvSpPr/>
            <p:nvPr/>
          </p:nvSpPr>
          <p:spPr>
            <a:xfrm>
              <a:off x="91996" y="0"/>
              <a:ext cx="620369" cy="1649415"/>
            </a:xfrm>
            <a:custGeom>
              <a:avLst/>
              <a:gdLst>
                <a:gd name="txL" fmla="*/ 0 w 620369"/>
                <a:gd name="txT" fmla="*/ 0 h 1649415"/>
                <a:gd name="txR" fmla="*/ 620369 w 620369"/>
                <a:gd name="txB" fmla="*/ 1649415 h 1649415"/>
              </a:gdLst>
              <a:ahLst/>
              <a:cxnLst>
                <a:cxn ang="0">
                  <a:pos x="2127" y="1645932"/>
                </a:cxn>
                <a:cxn ang="0">
                  <a:pos x="2127" y="1649415"/>
                </a:cxn>
                <a:cxn ang="0">
                  <a:pos x="0" y="1649415"/>
                </a:cxn>
                <a:cxn ang="0">
                  <a:pos x="0" y="0"/>
                </a:cxn>
                <a:cxn ang="0">
                  <a:pos x="620369" y="0"/>
                </a:cxn>
                <a:cxn ang="0">
                  <a:pos x="620369" y="286127"/>
                </a:cxn>
                <a:cxn ang="0">
                  <a:pos x="620369" y="533403"/>
                </a:cxn>
                <a:cxn ang="0">
                  <a:pos x="620369" y="582612"/>
                </a:cxn>
                <a:cxn ang="0">
                  <a:pos x="620369" y="819529"/>
                </a:cxn>
                <a:cxn ang="0">
                  <a:pos x="620369" y="1649415"/>
                </a:cxn>
                <a:cxn ang="0">
                  <a:pos x="310185" y="1141468"/>
                </a:cxn>
                <a:cxn ang="0">
                  <a:pos x="2127" y="1645932"/>
                </a:cxn>
                <a:cxn ang="0">
                  <a:pos x="2127" y="819529"/>
                </a:cxn>
                <a:cxn ang="0">
                  <a:pos x="0" y="819529"/>
                </a:cxn>
                <a:cxn ang="0">
                  <a:pos x="0" y="533403"/>
                </a:cxn>
                <a:cxn ang="0">
                  <a:pos x="0" y="286127"/>
                </a:cxn>
              </a:cxnLst>
              <a:rect l="txL" t="txT" r="txR" b="txB"/>
              <a:pathLst>
                <a:path w="620369" h="1649415">
                  <a:moveTo>
                    <a:pt x="2127" y="1645932"/>
                  </a:moveTo>
                  <a:lnTo>
                    <a:pt x="2127" y="1649415"/>
                  </a:lnTo>
                  <a:lnTo>
                    <a:pt x="0" y="1649415"/>
                  </a:lnTo>
                  <a:close/>
                  <a:moveTo>
                    <a:pt x="0" y="0"/>
                  </a:moveTo>
                  <a:lnTo>
                    <a:pt x="620369" y="0"/>
                  </a:lnTo>
                  <a:lnTo>
                    <a:pt x="620369" y="286127"/>
                  </a:lnTo>
                  <a:lnTo>
                    <a:pt x="620369" y="533403"/>
                  </a:lnTo>
                  <a:lnTo>
                    <a:pt x="620369" y="582612"/>
                  </a:lnTo>
                  <a:lnTo>
                    <a:pt x="620369" y="819529"/>
                  </a:lnTo>
                  <a:lnTo>
                    <a:pt x="620369" y="1649415"/>
                  </a:lnTo>
                  <a:lnTo>
                    <a:pt x="310185" y="1141468"/>
                  </a:lnTo>
                  <a:lnTo>
                    <a:pt x="2127" y="1645932"/>
                  </a:lnTo>
                  <a:lnTo>
                    <a:pt x="2127" y="819529"/>
                  </a:lnTo>
                  <a:lnTo>
                    <a:pt x="0" y="819529"/>
                  </a:lnTo>
                  <a:lnTo>
                    <a:pt x="0" y="533403"/>
                  </a:lnTo>
                  <a:lnTo>
                    <a:pt x="0" y="286127"/>
                  </a:lnTo>
                  <a:close/>
                </a:path>
              </a:pathLst>
            </a:custGeom>
            <a:solidFill>
              <a:schemeClr val="bg1"/>
            </a:solidFill>
            <a:ln w="9525">
              <a:noFill/>
            </a:ln>
          </p:spPr>
          <p:txBody>
            <a:bodyPr anchor="ctr"/>
            <a:p>
              <a:pPr algn="ctr"/>
              <a:endParaRPr lang="zh-CN" altLang="en-US" dirty="0">
                <a:solidFill>
                  <a:srgbClr val="FFFFFF"/>
                </a:solidFill>
                <a:latin typeface="Calibri" panose="020F0502020204030204" pitchFamily="2" charset="0"/>
              </a:endParaRPr>
            </a:p>
          </p:txBody>
        </p:sp>
        <p:sp>
          <p:nvSpPr>
            <p:cNvPr id="21519" name="文本框 36"/>
            <p:cNvSpPr txBox="1"/>
            <p:nvPr/>
          </p:nvSpPr>
          <p:spPr>
            <a:xfrm>
              <a:off x="0" y="598488"/>
              <a:ext cx="804359" cy="641351"/>
            </a:xfrm>
            <a:prstGeom prst="rect">
              <a:avLst/>
            </a:prstGeom>
            <a:noFill/>
            <a:ln w="9525">
              <a:noFill/>
            </a:ln>
          </p:spPr>
          <p:txBody>
            <a:bodyPr>
              <a:spAutoFit/>
            </a:bodyPr>
            <a:p>
              <a:pPr algn="ctr"/>
              <a:r>
                <a:rPr lang="en-US" altLang="zh-CN" sz="3600" dirty="0">
                  <a:effectLst>
                    <a:outerShdw blurRad="38100" dist="38100" dir="2700000">
                      <a:srgbClr val="FFFFFF"/>
                    </a:outerShdw>
                  </a:effectLst>
                  <a:latin typeface="方正正准黑简体"/>
                  <a:ea typeface="方正正准黑简体"/>
                </a:rPr>
                <a:t>03</a:t>
              </a:r>
              <a:endParaRPr lang="zh-CN" altLang="en-US" sz="3600" dirty="0">
                <a:effectLst>
                  <a:outerShdw blurRad="38100" dist="38100" dir="2700000">
                    <a:srgbClr val="FFFFFF"/>
                  </a:outerShdw>
                </a:effectLst>
                <a:latin typeface="方正正准黑简体"/>
                <a:ea typeface="方正正准黑简体"/>
              </a:endParaRPr>
            </a:p>
          </p:txBody>
        </p:sp>
      </p:grpSp>
      <p:grpSp>
        <p:nvGrpSpPr>
          <p:cNvPr id="21520" name="组合 46"/>
          <p:cNvGrpSpPr/>
          <p:nvPr/>
        </p:nvGrpSpPr>
        <p:grpSpPr>
          <a:xfrm>
            <a:off x="10428288" y="0"/>
            <a:ext cx="804862" cy="1649413"/>
            <a:chOff x="0" y="0"/>
            <a:chExt cx="804359" cy="1649415"/>
          </a:xfrm>
        </p:grpSpPr>
        <p:sp>
          <p:nvSpPr>
            <p:cNvPr id="21521" name="任意多边形 44"/>
            <p:cNvSpPr/>
            <p:nvPr/>
          </p:nvSpPr>
          <p:spPr>
            <a:xfrm>
              <a:off x="96330" y="0"/>
              <a:ext cx="620369" cy="1649415"/>
            </a:xfrm>
            <a:custGeom>
              <a:avLst/>
              <a:gdLst>
                <a:gd name="txL" fmla="*/ 0 w 620369"/>
                <a:gd name="txT" fmla="*/ 0 h 1649415"/>
                <a:gd name="txR" fmla="*/ 620369 w 620369"/>
                <a:gd name="txB" fmla="*/ 1649415 h 1649415"/>
              </a:gdLst>
              <a:ahLst/>
              <a:cxnLst>
                <a:cxn ang="0">
                  <a:pos x="2127" y="1645932"/>
                </a:cxn>
                <a:cxn ang="0">
                  <a:pos x="2127" y="1649415"/>
                </a:cxn>
                <a:cxn ang="0">
                  <a:pos x="0" y="1649415"/>
                </a:cxn>
                <a:cxn ang="0">
                  <a:pos x="0" y="0"/>
                </a:cxn>
                <a:cxn ang="0">
                  <a:pos x="620369" y="0"/>
                </a:cxn>
                <a:cxn ang="0">
                  <a:pos x="620369" y="286127"/>
                </a:cxn>
                <a:cxn ang="0">
                  <a:pos x="620369" y="533403"/>
                </a:cxn>
                <a:cxn ang="0">
                  <a:pos x="620369" y="582612"/>
                </a:cxn>
                <a:cxn ang="0">
                  <a:pos x="620369" y="819529"/>
                </a:cxn>
                <a:cxn ang="0">
                  <a:pos x="620369" y="1649415"/>
                </a:cxn>
                <a:cxn ang="0">
                  <a:pos x="310185" y="1141468"/>
                </a:cxn>
                <a:cxn ang="0">
                  <a:pos x="2127" y="1645932"/>
                </a:cxn>
                <a:cxn ang="0">
                  <a:pos x="2127" y="819529"/>
                </a:cxn>
                <a:cxn ang="0">
                  <a:pos x="0" y="819529"/>
                </a:cxn>
                <a:cxn ang="0">
                  <a:pos x="0" y="533403"/>
                </a:cxn>
                <a:cxn ang="0">
                  <a:pos x="0" y="286127"/>
                </a:cxn>
              </a:cxnLst>
              <a:rect l="txL" t="txT" r="txR" b="txB"/>
              <a:pathLst>
                <a:path w="620369" h="1649415">
                  <a:moveTo>
                    <a:pt x="2127" y="1645932"/>
                  </a:moveTo>
                  <a:lnTo>
                    <a:pt x="2127" y="1649415"/>
                  </a:lnTo>
                  <a:lnTo>
                    <a:pt x="0" y="1649415"/>
                  </a:lnTo>
                  <a:close/>
                  <a:moveTo>
                    <a:pt x="0" y="0"/>
                  </a:moveTo>
                  <a:lnTo>
                    <a:pt x="620369" y="0"/>
                  </a:lnTo>
                  <a:lnTo>
                    <a:pt x="620369" y="286127"/>
                  </a:lnTo>
                  <a:lnTo>
                    <a:pt x="620369" y="533403"/>
                  </a:lnTo>
                  <a:lnTo>
                    <a:pt x="620369" y="582612"/>
                  </a:lnTo>
                  <a:lnTo>
                    <a:pt x="620369" y="819529"/>
                  </a:lnTo>
                  <a:lnTo>
                    <a:pt x="620369" y="1649415"/>
                  </a:lnTo>
                  <a:lnTo>
                    <a:pt x="310185" y="1141468"/>
                  </a:lnTo>
                  <a:lnTo>
                    <a:pt x="2127" y="1645932"/>
                  </a:lnTo>
                  <a:lnTo>
                    <a:pt x="2127" y="819529"/>
                  </a:lnTo>
                  <a:lnTo>
                    <a:pt x="0" y="819529"/>
                  </a:lnTo>
                  <a:lnTo>
                    <a:pt x="0" y="533403"/>
                  </a:lnTo>
                  <a:lnTo>
                    <a:pt x="0" y="286127"/>
                  </a:lnTo>
                  <a:close/>
                </a:path>
              </a:pathLst>
            </a:custGeom>
            <a:solidFill>
              <a:schemeClr val="bg1"/>
            </a:solidFill>
            <a:ln w="9525">
              <a:noFill/>
            </a:ln>
          </p:spPr>
          <p:txBody>
            <a:bodyPr anchor="ctr"/>
            <a:p>
              <a:pPr algn="ctr"/>
              <a:endParaRPr lang="zh-CN" altLang="en-US" dirty="0">
                <a:solidFill>
                  <a:srgbClr val="FFFFFF"/>
                </a:solidFill>
                <a:latin typeface="Calibri" panose="020F0502020204030204" pitchFamily="2" charset="0"/>
              </a:endParaRPr>
            </a:p>
          </p:txBody>
        </p:sp>
        <p:sp>
          <p:nvSpPr>
            <p:cNvPr id="21522" name="文本框 37"/>
            <p:cNvSpPr txBox="1"/>
            <p:nvPr/>
          </p:nvSpPr>
          <p:spPr>
            <a:xfrm>
              <a:off x="0" y="598488"/>
              <a:ext cx="804359" cy="641351"/>
            </a:xfrm>
            <a:prstGeom prst="rect">
              <a:avLst/>
            </a:prstGeom>
            <a:noFill/>
            <a:ln w="9525">
              <a:noFill/>
            </a:ln>
          </p:spPr>
          <p:txBody>
            <a:bodyPr>
              <a:spAutoFit/>
            </a:bodyPr>
            <a:p>
              <a:pPr algn="ctr"/>
              <a:r>
                <a:rPr lang="en-US" altLang="zh-CN" sz="3600" dirty="0">
                  <a:effectLst>
                    <a:outerShdw blurRad="38100" dist="38100" dir="2700000">
                      <a:srgbClr val="FFFFFF"/>
                    </a:outerShdw>
                  </a:effectLst>
                  <a:latin typeface="方正正准黑简体"/>
                  <a:ea typeface="方正正准黑简体"/>
                </a:rPr>
                <a:t>04</a:t>
              </a:r>
              <a:endParaRPr lang="zh-CN" altLang="en-US" sz="3600" dirty="0">
                <a:effectLst>
                  <a:outerShdw blurRad="38100" dist="38100" dir="2700000">
                    <a:srgbClr val="FFFFFF"/>
                  </a:outerShdw>
                </a:effectLst>
                <a:latin typeface="方正正准黑简体"/>
                <a:ea typeface="方正正准黑简体"/>
              </a:endParaRPr>
            </a:p>
          </p:txBody>
        </p:sp>
      </p:grpSp>
      <p:sp>
        <p:nvSpPr>
          <p:cNvPr id="21523" name="文本框 56"/>
          <p:cNvSpPr txBox="1"/>
          <p:nvPr/>
        </p:nvSpPr>
        <p:spPr>
          <a:xfrm>
            <a:off x="4711383" y="2491105"/>
            <a:ext cx="3233737" cy="517525"/>
          </a:xfrm>
          <a:prstGeom prst="rect">
            <a:avLst/>
          </a:prstGeom>
          <a:noFill/>
          <a:ln w="9525">
            <a:noFill/>
          </a:ln>
        </p:spPr>
        <p:txBody>
          <a:bodyPr>
            <a:spAutoFit/>
          </a:bodyPr>
          <a:p>
            <a:pPr algn="ctr"/>
            <a:r>
              <a:rPr lang="zh-CN" altLang="en-US" sz="2800" dirty="0">
                <a:solidFill>
                  <a:srgbClr val="00417C"/>
                </a:solidFill>
                <a:latin typeface="Arial" panose="020B0604020202020204" pitchFamily="34" charset="0"/>
                <a:ea typeface="微软雅黑" panose="020B0503020204020204" pitchFamily="2" charset="-122"/>
              </a:rPr>
              <a:t>合作方式</a:t>
            </a:r>
            <a:endParaRPr lang="en-US" altLang="zh-CN" sz="2800" dirty="0">
              <a:solidFill>
                <a:srgbClr val="00417C"/>
              </a:solidFill>
              <a:latin typeface="Arial" panose="020B0604020202020204" pitchFamily="34" charset="0"/>
              <a:ea typeface="微软雅黑" panose="020B0503020204020204" pitchFamily="2" charset="-122"/>
            </a:endParaRPr>
          </a:p>
        </p:txBody>
      </p:sp>
      <p:sp>
        <p:nvSpPr>
          <p:cNvPr id="21524" name="文本框 57"/>
          <p:cNvSpPr txBox="1"/>
          <p:nvPr/>
        </p:nvSpPr>
        <p:spPr>
          <a:xfrm>
            <a:off x="4256405" y="3491230"/>
            <a:ext cx="4143375" cy="829945"/>
          </a:xfrm>
          <a:prstGeom prst="rect">
            <a:avLst/>
          </a:prstGeom>
          <a:noFill/>
          <a:ln w="9525">
            <a:noFill/>
          </a:ln>
        </p:spPr>
        <p:txBody>
          <a:bodyPr wrap="square">
            <a:spAutoFit/>
          </a:bodyPr>
          <a:p>
            <a:pPr algn="ctr"/>
            <a:r>
              <a:rPr lang="zh-CN" altLang="en-US" sz="2400" dirty="0">
                <a:solidFill>
                  <a:schemeClr val="bg1"/>
                </a:solidFill>
                <a:latin typeface="楷体" panose="02010609060101010101" pitchFamily="1" charset="-122"/>
                <a:ea typeface="楷体" panose="02010609060101010101" pitchFamily="1" charset="-122"/>
                <a:sym typeface="+mn-ea"/>
              </a:rPr>
              <a:t>温州乐图游乐设备有限公司</a:t>
            </a:r>
            <a:endParaRPr lang="zh-CN" altLang="en-US" sz="2400" dirty="0">
              <a:solidFill>
                <a:schemeClr val="bg1"/>
              </a:solidFill>
              <a:latin typeface="楷体" panose="02010609060101010101" pitchFamily="1" charset="-122"/>
              <a:ea typeface="楷体" panose="02010609060101010101" pitchFamily="1" charset="-122"/>
            </a:endParaRPr>
          </a:p>
          <a:p>
            <a:pPr algn="ctr"/>
            <a:endParaRPr lang="zh-CN" altLang="en-US" sz="2400" dirty="0">
              <a:solidFill>
                <a:schemeClr val="bg1"/>
              </a:solidFill>
              <a:latin typeface="楷体" panose="02010609060101010101" pitchFamily="1" charset="-122"/>
              <a:ea typeface="楷体" panose="02010609060101010101" pitchFamily="1" charset="-122"/>
            </a:endParaRPr>
          </a:p>
        </p:txBody>
      </p:sp>
      <p:grpSp>
        <p:nvGrpSpPr>
          <p:cNvPr id="21525" name="组合 64"/>
          <p:cNvGrpSpPr/>
          <p:nvPr/>
        </p:nvGrpSpPr>
        <p:grpSpPr>
          <a:xfrm>
            <a:off x="6070600" y="4722813"/>
            <a:ext cx="666750" cy="257175"/>
            <a:chOff x="0" y="0"/>
            <a:chExt cx="666885" cy="255947"/>
          </a:xfrm>
        </p:grpSpPr>
        <p:sp>
          <p:nvSpPr>
            <p:cNvPr id="21526" name="任意多边形 62"/>
            <p:cNvSpPr/>
            <p:nvPr/>
          </p:nvSpPr>
          <p:spPr>
            <a:xfrm>
              <a:off x="0" y="0"/>
              <a:ext cx="255947" cy="255947"/>
            </a:xfrm>
            <a:custGeom>
              <a:avLst/>
              <a:gdLst>
                <a:gd name="txL" fmla="*/ 0 w 353944"/>
                <a:gd name="txT" fmla="*/ 0 h 353944"/>
                <a:gd name="txR" fmla="*/ 353944 w 353944"/>
                <a:gd name="txB" fmla="*/ 353944 h 353944"/>
              </a:gdLst>
              <a:ahLst/>
              <a:cxnLst>
                <a:cxn ang="0">
                  <a:pos x="127973" y="22063"/>
                </a:cxn>
                <a:cxn ang="0">
                  <a:pos x="22063" y="127973"/>
                </a:cxn>
                <a:cxn ang="0">
                  <a:pos x="127973" y="233882"/>
                </a:cxn>
                <a:cxn ang="0">
                  <a:pos x="233882" y="127973"/>
                </a:cxn>
                <a:cxn ang="0">
                  <a:pos x="127973" y="22063"/>
                </a:cxn>
                <a:cxn ang="0">
                  <a:pos x="127974" y="0"/>
                </a:cxn>
                <a:cxn ang="0">
                  <a:pos x="255947" y="127974"/>
                </a:cxn>
                <a:cxn ang="0">
                  <a:pos x="127974" y="255947"/>
                </a:cxn>
                <a:cxn ang="0">
                  <a:pos x="0" y="127974"/>
                </a:cxn>
                <a:cxn ang="0">
                  <a:pos x="127974" y="0"/>
                </a:cxn>
              </a:cxnLst>
              <a:rect l="txL" t="txT" r="txR" b="txB"/>
              <a:pathLst>
                <a:path w="353944" h="353944">
                  <a:moveTo>
                    <a:pt x="176971" y="30511"/>
                  </a:moveTo>
                  <a:cubicBezTo>
                    <a:pt x="96083" y="30511"/>
                    <a:pt x="30511" y="96083"/>
                    <a:pt x="30511" y="176971"/>
                  </a:cubicBezTo>
                  <a:cubicBezTo>
                    <a:pt x="30511" y="257859"/>
                    <a:pt x="96083" y="323431"/>
                    <a:pt x="176971" y="323431"/>
                  </a:cubicBezTo>
                  <a:cubicBezTo>
                    <a:pt x="257859" y="323431"/>
                    <a:pt x="323431" y="257859"/>
                    <a:pt x="323431" y="176971"/>
                  </a:cubicBezTo>
                  <a:cubicBezTo>
                    <a:pt x="323431" y="96083"/>
                    <a:pt x="257859" y="30511"/>
                    <a:pt x="176971" y="30511"/>
                  </a:cubicBezTo>
                  <a:close/>
                  <a:moveTo>
                    <a:pt x="176972" y="0"/>
                  </a:moveTo>
                  <a:cubicBezTo>
                    <a:pt x="274711" y="0"/>
                    <a:pt x="353944" y="79233"/>
                    <a:pt x="353944" y="176972"/>
                  </a:cubicBezTo>
                  <a:cubicBezTo>
                    <a:pt x="353944" y="274711"/>
                    <a:pt x="274711" y="353944"/>
                    <a:pt x="176972" y="353944"/>
                  </a:cubicBezTo>
                  <a:cubicBezTo>
                    <a:pt x="79233" y="353944"/>
                    <a:pt x="0" y="274711"/>
                    <a:pt x="0" y="176972"/>
                  </a:cubicBezTo>
                  <a:cubicBezTo>
                    <a:pt x="0" y="79233"/>
                    <a:pt x="79233" y="0"/>
                    <a:pt x="176972" y="0"/>
                  </a:cubicBezTo>
                  <a:close/>
                </a:path>
              </a:pathLst>
            </a:custGeom>
            <a:solidFill>
              <a:schemeClr val="bg1"/>
            </a:solidFill>
            <a:ln w="9525">
              <a:noFill/>
            </a:ln>
          </p:spPr>
          <p:txBody>
            <a:bodyPr anchor="ctr"/>
            <a:p>
              <a:pPr algn="ctr"/>
              <a:endParaRPr lang="zh-CN" altLang="en-US" dirty="0">
                <a:solidFill>
                  <a:srgbClr val="FFFFFF"/>
                </a:solidFill>
                <a:latin typeface="Calibri" panose="020F0502020204030204" pitchFamily="2" charset="0"/>
              </a:endParaRPr>
            </a:p>
          </p:txBody>
        </p:sp>
        <p:sp>
          <p:nvSpPr>
            <p:cNvPr id="21527" name="椭圆 61"/>
            <p:cNvSpPr/>
            <p:nvPr/>
          </p:nvSpPr>
          <p:spPr>
            <a:xfrm>
              <a:off x="410939" y="0"/>
              <a:ext cx="255946" cy="255946"/>
            </a:xfrm>
            <a:prstGeom prst="ellipse">
              <a:avLst/>
            </a:prstGeom>
            <a:solidFill>
              <a:schemeClr val="bg1"/>
            </a:solidFill>
            <a:ln w="9525">
              <a:noFill/>
            </a:ln>
          </p:spPr>
          <p:txBody>
            <a:bodyPr anchor="ctr"/>
            <a:p>
              <a:pPr algn="ctr"/>
              <a:endParaRPr lang="zh-CN" altLang="en-US" dirty="0">
                <a:solidFill>
                  <a:srgbClr val="FFFFFF"/>
                </a:solidFill>
                <a:latin typeface="Calibri" panose="020F0502020204030204" pitchFamily="2" charset="0"/>
              </a:endParaRPr>
            </a:p>
          </p:txBody>
        </p:sp>
      </p:grpSp>
      <p:sp>
        <p:nvSpPr>
          <p:cNvPr id="21528" name="矩形 65"/>
          <p:cNvSpPr/>
          <p:nvPr/>
        </p:nvSpPr>
        <p:spPr>
          <a:xfrm>
            <a:off x="-19050" y="6076950"/>
            <a:ext cx="12230100" cy="781050"/>
          </a:xfrm>
          <a:prstGeom prst="rect">
            <a:avLst/>
          </a:prstGeom>
          <a:solidFill>
            <a:srgbClr val="00B0F0"/>
          </a:solidFill>
          <a:ln w="9525">
            <a:noFill/>
          </a:ln>
        </p:spPr>
        <p:txBody>
          <a:bodyPr anchor="ctr"/>
          <a:p>
            <a:pPr algn="ctr"/>
            <a:endParaRPr lang="zh-CN" altLang="en-US" dirty="0">
              <a:solidFill>
                <a:srgbClr val="FFFFFF"/>
              </a:solidFill>
              <a:latin typeface="Calibri" panose="020F0502020204030204" pitchFamily="2" charset="0"/>
            </a:endParaRPr>
          </a:p>
        </p:txBody>
      </p:sp>
      <p:grpSp>
        <p:nvGrpSpPr>
          <p:cNvPr id="21529" name="组合 46"/>
          <p:cNvGrpSpPr/>
          <p:nvPr/>
        </p:nvGrpSpPr>
        <p:grpSpPr>
          <a:xfrm>
            <a:off x="7772400" y="0"/>
            <a:ext cx="804863" cy="1649413"/>
            <a:chOff x="0" y="0"/>
            <a:chExt cx="804359" cy="1649415"/>
          </a:xfrm>
        </p:grpSpPr>
        <p:sp>
          <p:nvSpPr>
            <p:cNvPr id="21530" name="任意多边形 44"/>
            <p:cNvSpPr/>
            <p:nvPr/>
          </p:nvSpPr>
          <p:spPr>
            <a:xfrm>
              <a:off x="96330" y="0"/>
              <a:ext cx="620369" cy="1649415"/>
            </a:xfrm>
            <a:custGeom>
              <a:avLst/>
              <a:gdLst>
                <a:gd name="txL" fmla="*/ 0 w 620369"/>
                <a:gd name="txT" fmla="*/ 0 h 1649415"/>
                <a:gd name="txR" fmla="*/ 620369 w 620369"/>
                <a:gd name="txB" fmla="*/ 1649415 h 1649415"/>
              </a:gdLst>
              <a:ahLst/>
              <a:cxnLst>
                <a:cxn ang="0">
                  <a:pos x="2127" y="1645932"/>
                </a:cxn>
                <a:cxn ang="0">
                  <a:pos x="2127" y="1649415"/>
                </a:cxn>
                <a:cxn ang="0">
                  <a:pos x="0" y="1649415"/>
                </a:cxn>
                <a:cxn ang="0">
                  <a:pos x="0" y="0"/>
                </a:cxn>
                <a:cxn ang="0">
                  <a:pos x="620369" y="0"/>
                </a:cxn>
                <a:cxn ang="0">
                  <a:pos x="620369" y="286127"/>
                </a:cxn>
                <a:cxn ang="0">
                  <a:pos x="620369" y="533403"/>
                </a:cxn>
                <a:cxn ang="0">
                  <a:pos x="620369" y="582612"/>
                </a:cxn>
                <a:cxn ang="0">
                  <a:pos x="620369" y="819529"/>
                </a:cxn>
                <a:cxn ang="0">
                  <a:pos x="620369" y="1649415"/>
                </a:cxn>
                <a:cxn ang="0">
                  <a:pos x="310185" y="1141468"/>
                </a:cxn>
                <a:cxn ang="0">
                  <a:pos x="2127" y="1645932"/>
                </a:cxn>
                <a:cxn ang="0">
                  <a:pos x="2127" y="819529"/>
                </a:cxn>
                <a:cxn ang="0">
                  <a:pos x="0" y="819529"/>
                </a:cxn>
                <a:cxn ang="0">
                  <a:pos x="0" y="533403"/>
                </a:cxn>
                <a:cxn ang="0">
                  <a:pos x="0" y="286127"/>
                </a:cxn>
              </a:cxnLst>
              <a:rect l="txL" t="txT" r="txR" b="txB"/>
              <a:pathLst>
                <a:path w="620369" h="1649415">
                  <a:moveTo>
                    <a:pt x="2127" y="1645932"/>
                  </a:moveTo>
                  <a:lnTo>
                    <a:pt x="2127" y="1649415"/>
                  </a:lnTo>
                  <a:lnTo>
                    <a:pt x="0" y="1649415"/>
                  </a:lnTo>
                  <a:close/>
                  <a:moveTo>
                    <a:pt x="0" y="0"/>
                  </a:moveTo>
                  <a:lnTo>
                    <a:pt x="620369" y="0"/>
                  </a:lnTo>
                  <a:lnTo>
                    <a:pt x="620369" y="286127"/>
                  </a:lnTo>
                  <a:lnTo>
                    <a:pt x="620369" y="533403"/>
                  </a:lnTo>
                  <a:lnTo>
                    <a:pt x="620369" y="582612"/>
                  </a:lnTo>
                  <a:lnTo>
                    <a:pt x="620369" y="819529"/>
                  </a:lnTo>
                  <a:lnTo>
                    <a:pt x="620369" y="1649415"/>
                  </a:lnTo>
                  <a:lnTo>
                    <a:pt x="310185" y="1141468"/>
                  </a:lnTo>
                  <a:lnTo>
                    <a:pt x="2127" y="1645932"/>
                  </a:lnTo>
                  <a:lnTo>
                    <a:pt x="2127" y="819529"/>
                  </a:lnTo>
                  <a:lnTo>
                    <a:pt x="0" y="819529"/>
                  </a:lnTo>
                  <a:lnTo>
                    <a:pt x="0" y="533403"/>
                  </a:lnTo>
                  <a:lnTo>
                    <a:pt x="0" y="286127"/>
                  </a:lnTo>
                  <a:close/>
                </a:path>
              </a:pathLst>
            </a:custGeom>
            <a:solidFill>
              <a:schemeClr val="bg1"/>
            </a:solidFill>
            <a:ln w="9525">
              <a:noFill/>
            </a:ln>
          </p:spPr>
          <p:txBody>
            <a:bodyPr anchor="ctr"/>
            <a:p>
              <a:pPr algn="ctr"/>
              <a:endParaRPr lang="zh-CN" altLang="en-US" dirty="0">
                <a:solidFill>
                  <a:srgbClr val="FFFFFF"/>
                </a:solidFill>
                <a:latin typeface="Calibri" panose="020F0502020204030204" pitchFamily="2" charset="0"/>
              </a:endParaRPr>
            </a:p>
          </p:txBody>
        </p:sp>
        <p:sp>
          <p:nvSpPr>
            <p:cNvPr id="21531" name="文本框 37"/>
            <p:cNvSpPr txBox="1"/>
            <p:nvPr/>
          </p:nvSpPr>
          <p:spPr>
            <a:xfrm>
              <a:off x="0" y="598488"/>
              <a:ext cx="804359" cy="641351"/>
            </a:xfrm>
            <a:prstGeom prst="rect">
              <a:avLst/>
            </a:prstGeom>
            <a:noFill/>
            <a:ln w="9525">
              <a:noFill/>
            </a:ln>
          </p:spPr>
          <p:txBody>
            <a:bodyPr>
              <a:spAutoFit/>
            </a:bodyPr>
            <a:p>
              <a:pPr algn="ctr"/>
              <a:r>
                <a:rPr lang="en-US" altLang="zh-CN" sz="3600" dirty="0">
                  <a:effectLst>
                    <a:outerShdw blurRad="38100" dist="38100" dir="2700000">
                      <a:srgbClr val="FFFFFF"/>
                    </a:outerShdw>
                  </a:effectLst>
                  <a:latin typeface="方正正准黑简体"/>
                  <a:ea typeface="方正正准黑简体"/>
                </a:rPr>
                <a:t>01</a:t>
              </a:r>
              <a:endParaRPr lang="zh-CN" altLang="en-US" sz="3600" dirty="0">
                <a:effectLst>
                  <a:outerShdw blurRad="38100" dist="38100" dir="2700000">
                    <a:srgbClr val="FFFFFF"/>
                  </a:outerShdw>
                </a:effectLst>
                <a:latin typeface="方正正准黑简体"/>
                <a:ea typeface="方正正准黑简体"/>
              </a:endParaRPr>
            </a:p>
          </p:txBody>
        </p:sp>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2530" name="圆角矩形3 368"/>
          <p:cNvSpPr/>
          <p:nvPr/>
        </p:nvSpPr>
        <p:spPr>
          <a:xfrm flipV="1">
            <a:off x="2292350" y="1012825"/>
            <a:ext cx="9642475" cy="1358900"/>
          </a:xfrm>
          <a:prstGeom prst="roundRect">
            <a:avLst>
              <a:gd name="adj" fmla="val 16667"/>
            </a:avLst>
          </a:prstGeom>
          <a:solidFill>
            <a:srgbClr val="CC99FF">
              <a:alpha val="100000"/>
            </a:srgbClr>
          </a:solidFill>
          <a:ln w="9525" cap="flat" cmpd="sng">
            <a:solidFill>
              <a:schemeClr val="tx1"/>
            </a:solidFill>
            <a:prstDash val="solid"/>
            <a:headEnd type="none" w="med" len="med"/>
            <a:tailEnd type="none" w="med" len="med"/>
          </a:ln>
        </p:spPr>
        <p:txBody>
          <a:bodyPr lIns="90170" tIns="46990" rIns="90170" bIns="46990" anchor="ctr"/>
          <a:p>
            <a:endParaRPr>
              <a:latin typeface="Arial" panose="020B0604020202020204" pitchFamily="34" charset="0"/>
            </a:endParaRPr>
          </a:p>
        </p:txBody>
      </p:sp>
      <p:sp>
        <p:nvSpPr>
          <p:cNvPr id="22531" name="矩形 3"/>
          <p:cNvSpPr/>
          <p:nvPr/>
        </p:nvSpPr>
        <p:spPr>
          <a:xfrm>
            <a:off x="-9525" y="-7937"/>
            <a:ext cx="12209463" cy="495300"/>
          </a:xfrm>
          <a:prstGeom prst="rect">
            <a:avLst/>
          </a:prstGeom>
          <a:solidFill>
            <a:srgbClr val="00B0F0"/>
          </a:solidFill>
          <a:ln w="9525">
            <a:noFill/>
          </a:ln>
        </p:spPr>
        <p:txBody>
          <a:bodyPr anchor="ctr"/>
          <a:p>
            <a:pPr algn="ctr"/>
            <a:endParaRPr lang="zh-CN" altLang="en-US" dirty="0">
              <a:solidFill>
                <a:srgbClr val="FFFFFF"/>
              </a:solidFill>
              <a:latin typeface="Calibri" panose="020F0502020204030204" pitchFamily="2" charset="0"/>
            </a:endParaRPr>
          </a:p>
        </p:txBody>
      </p:sp>
      <p:sp>
        <p:nvSpPr>
          <p:cNvPr id="22532" name="矩形 4"/>
          <p:cNvSpPr/>
          <p:nvPr/>
        </p:nvSpPr>
        <p:spPr>
          <a:xfrm>
            <a:off x="-9525" y="6362700"/>
            <a:ext cx="12199938" cy="495300"/>
          </a:xfrm>
          <a:prstGeom prst="rect">
            <a:avLst/>
          </a:prstGeom>
          <a:solidFill>
            <a:srgbClr val="00B0F0"/>
          </a:solidFill>
          <a:ln w="9525">
            <a:noFill/>
          </a:ln>
        </p:spPr>
        <p:txBody>
          <a:bodyPr anchor="ctr"/>
          <a:p>
            <a:pPr algn="ctr"/>
            <a:endParaRPr lang="zh-CN" altLang="en-US" dirty="0">
              <a:solidFill>
                <a:srgbClr val="FFFFFF"/>
              </a:solidFill>
              <a:latin typeface="Calibri" panose="020F0502020204030204" pitchFamily="2" charset="0"/>
            </a:endParaRPr>
          </a:p>
        </p:txBody>
      </p:sp>
      <p:pic>
        <p:nvPicPr>
          <p:cNvPr id="22533" name="图片 22532" descr="11153903_150449242001_2"/>
          <p:cNvPicPr>
            <a:picLocks noChangeAspect="1"/>
          </p:cNvPicPr>
          <p:nvPr/>
        </p:nvPicPr>
        <p:blipFill>
          <a:blip r:embed="rId1"/>
          <a:stretch>
            <a:fillRect/>
          </a:stretch>
        </p:blipFill>
        <p:spPr>
          <a:xfrm>
            <a:off x="0" y="493713"/>
            <a:ext cx="2000250" cy="3000375"/>
          </a:xfrm>
          <a:prstGeom prst="rect">
            <a:avLst/>
          </a:prstGeom>
          <a:noFill/>
          <a:ln w="9525">
            <a:noFill/>
          </a:ln>
        </p:spPr>
      </p:pic>
      <p:grpSp>
        <p:nvGrpSpPr>
          <p:cNvPr id="22534" name="组合 22533"/>
          <p:cNvGrpSpPr>
            <a:grpSpLocks noChangeAspect="1"/>
          </p:cNvGrpSpPr>
          <p:nvPr/>
        </p:nvGrpSpPr>
        <p:grpSpPr>
          <a:xfrm>
            <a:off x="0" y="501650"/>
            <a:ext cx="2009775" cy="5846763"/>
            <a:chOff x="0" y="0"/>
            <a:chExt cx="3165" cy="9207"/>
          </a:xfrm>
        </p:grpSpPr>
        <p:pic>
          <p:nvPicPr>
            <p:cNvPr id="22535" name="图片 22534" descr="5339377_151838025000_2"/>
            <p:cNvPicPr>
              <a:picLocks noChangeAspect="1"/>
            </p:cNvPicPr>
            <p:nvPr/>
          </p:nvPicPr>
          <p:blipFill>
            <a:blip r:embed="rId2"/>
            <a:stretch>
              <a:fillRect/>
            </a:stretch>
          </p:blipFill>
          <p:spPr>
            <a:xfrm>
              <a:off x="5" y="4863"/>
              <a:ext cx="3161" cy="4344"/>
            </a:xfrm>
            <a:prstGeom prst="rect">
              <a:avLst/>
            </a:prstGeom>
            <a:noFill/>
            <a:ln w="9525">
              <a:noFill/>
            </a:ln>
          </p:spPr>
        </p:pic>
        <p:pic>
          <p:nvPicPr>
            <p:cNvPr id="22536" name="图片 22535" descr="11153903_150449242001_2"/>
            <p:cNvPicPr>
              <a:picLocks noChangeAspect="1"/>
            </p:cNvPicPr>
            <p:nvPr/>
          </p:nvPicPr>
          <p:blipFill>
            <a:blip r:embed="rId1"/>
            <a:stretch>
              <a:fillRect/>
            </a:stretch>
          </p:blipFill>
          <p:spPr>
            <a:xfrm>
              <a:off x="0" y="0"/>
              <a:ext cx="3149" cy="4725"/>
            </a:xfrm>
            <a:prstGeom prst="rect">
              <a:avLst/>
            </a:prstGeom>
            <a:noFill/>
            <a:ln w="9525">
              <a:noFill/>
            </a:ln>
          </p:spPr>
        </p:pic>
      </p:grpSp>
      <p:sp>
        <p:nvSpPr>
          <p:cNvPr id="22537" name="文本框 22536"/>
          <p:cNvSpPr txBox="1"/>
          <p:nvPr/>
        </p:nvSpPr>
        <p:spPr>
          <a:xfrm>
            <a:off x="2419350" y="1384300"/>
            <a:ext cx="9359900" cy="639763"/>
          </a:xfrm>
          <a:prstGeom prst="rect">
            <a:avLst/>
          </a:prstGeom>
          <a:noFill/>
          <a:ln w="9525">
            <a:noFill/>
          </a:ln>
        </p:spPr>
        <p:txBody>
          <a:bodyPr wrap="square">
            <a:spAutoFit/>
          </a:bodyPr>
          <a:p>
            <a:r>
              <a:rPr lang="zh-CN" altLang="en-US" dirty="0">
                <a:latin typeface="Arial" panose="020B0604020202020204" pitchFamily="34" charset="0"/>
              </a:rPr>
              <a:t>       本项目启动资金预计680万元人民币，采用公司控股，项目负责人持股，经营团队持股的经营方式</a:t>
            </a:r>
            <a:endParaRPr lang="zh-CN" altLang="en-US" dirty="0">
              <a:latin typeface="Arial" panose="020B0604020202020204" pitchFamily="34" charset="0"/>
            </a:endParaRPr>
          </a:p>
        </p:txBody>
      </p:sp>
      <p:sp>
        <p:nvSpPr>
          <p:cNvPr id="22538" name="文本框 22537"/>
          <p:cNvSpPr txBox="1"/>
          <p:nvPr/>
        </p:nvSpPr>
        <p:spPr>
          <a:xfrm>
            <a:off x="282575" y="0"/>
            <a:ext cx="4060825" cy="457200"/>
          </a:xfrm>
          <a:prstGeom prst="rect">
            <a:avLst/>
          </a:prstGeom>
          <a:noFill/>
          <a:ln w="9525">
            <a:noFill/>
          </a:ln>
        </p:spPr>
        <p:txBody>
          <a:bodyPr vert="horz" wrap="square" anchor="t">
            <a:spAutoFit/>
          </a:bodyPr>
          <a:p>
            <a:r>
              <a:rPr lang="zh-CN" altLang="en-US" sz="2400" dirty="0">
                <a:effectLst>
                  <a:outerShdw blurRad="38100" dist="38100" dir="2700000">
                    <a:srgbClr val="C0C0C0"/>
                  </a:outerShdw>
                </a:effectLst>
                <a:latin typeface="Arial" panose="020B0604020202020204" pitchFamily="34" charset="0"/>
                <a:ea typeface="微软雅黑" panose="020B0503020204020204" pitchFamily="2" charset="-122"/>
              </a:rPr>
              <a:t>项目合作方式</a:t>
            </a:r>
            <a:endParaRPr lang="zh-CN" altLang="en-US" dirty="0">
              <a:latin typeface="Calibri" panose="020F0502020204030204" pitchFamily="2"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3554" name="图片 23553" descr="10-140R41634405H"/>
          <p:cNvPicPr>
            <a:picLocks noChangeAspect="1"/>
          </p:cNvPicPr>
          <p:nvPr/>
        </p:nvPicPr>
        <p:blipFill>
          <a:blip r:embed="rId1"/>
          <a:stretch>
            <a:fillRect/>
          </a:stretch>
        </p:blipFill>
        <p:spPr>
          <a:xfrm>
            <a:off x="0" y="469900"/>
            <a:ext cx="7123113" cy="4756150"/>
          </a:xfrm>
          <a:prstGeom prst="rect">
            <a:avLst/>
          </a:prstGeom>
          <a:noFill/>
          <a:ln w="9525">
            <a:noFill/>
          </a:ln>
        </p:spPr>
      </p:pic>
      <p:sp>
        <p:nvSpPr>
          <p:cNvPr id="23555" name="Rectangle 590"/>
          <p:cNvSpPr/>
          <p:nvPr/>
        </p:nvSpPr>
        <p:spPr>
          <a:xfrm>
            <a:off x="-22225" y="-34925"/>
            <a:ext cx="12230100" cy="6891338"/>
          </a:xfrm>
          <a:prstGeom prst="rect">
            <a:avLst/>
          </a:prstGeom>
          <a:noFill/>
          <a:ln w="9525">
            <a:noFill/>
          </a:ln>
        </p:spPr>
        <p:txBody>
          <a:bodyPr/>
          <a:p>
            <a:endParaRPr lang="zh-CN" altLang="en-US" dirty="0">
              <a:latin typeface="Calibri" panose="020F0502020204030204" pitchFamily="2" charset="0"/>
            </a:endParaRPr>
          </a:p>
        </p:txBody>
      </p:sp>
      <p:sp>
        <p:nvSpPr>
          <p:cNvPr id="23556" name="任意多边形 1186"/>
          <p:cNvSpPr/>
          <p:nvPr/>
        </p:nvSpPr>
        <p:spPr>
          <a:xfrm>
            <a:off x="4165600" y="4433888"/>
            <a:ext cx="7499350" cy="1103312"/>
          </a:xfrm>
          <a:custGeom>
            <a:avLst/>
            <a:gdLst>
              <a:gd name="txL" fmla="*/ 0 w 7497979"/>
              <a:gd name="txT" fmla="*/ 0 h 1103500"/>
              <a:gd name="txR" fmla="*/ 7497979 w 7497979"/>
              <a:gd name="txB" fmla="*/ 1103500 h 1103500"/>
            </a:gdLst>
            <a:ahLst/>
            <a:cxnLst/>
            <a:rect l="txL" t="txT" r="txR" b="txB"/>
            <a:pathLst>
              <a:path w="7497979" h="1103500">
                <a:moveTo>
                  <a:pt x="695051" y="673313"/>
                </a:moveTo>
                <a:lnTo>
                  <a:pt x="897559" y="673313"/>
                </a:lnTo>
                <a:lnTo>
                  <a:pt x="1046294" y="1065172"/>
                </a:lnTo>
                <a:lnTo>
                  <a:pt x="843786" y="1065172"/>
                </a:lnTo>
                <a:close/>
                <a:moveTo>
                  <a:pt x="148735" y="673313"/>
                </a:moveTo>
                <a:lnTo>
                  <a:pt x="351244" y="673313"/>
                </a:lnTo>
                <a:lnTo>
                  <a:pt x="202509" y="1065172"/>
                </a:lnTo>
                <a:lnTo>
                  <a:pt x="0" y="1065172"/>
                </a:lnTo>
                <a:close/>
                <a:moveTo>
                  <a:pt x="1902093" y="632124"/>
                </a:moveTo>
                <a:lnTo>
                  <a:pt x="1902093" y="765986"/>
                </a:lnTo>
                <a:lnTo>
                  <a:pt x="2039959" y="765986"/>
                </a:lnTo>
                <a:lnTo>
                  <a:pt x="2038815" y="632124"/>
                </a:lnTo>
                <a:close/>
                <a:moveTo>
                  <a:pt x="5914895" y="603521"/>
                </a:moveTo>
                <a:lnTo>
                  <a:pt x="6091089" y="603521"/>
                </a:lnTo>
                <a:lnTo>
                  <a:pt x="6133993" y="685898"/>
                </a:lnTo>
                <a:lnTo>
                  <a:pt x="6316479" y="605810"/>
                </a:lnTo>
                <a:lnTo>
                  <a:pt x="6295885" y="752257"/>
                </a:lnTo>
                <a:lnTo>
                  <a:pt x="6193487" y="801454"/>
                </a:lnTo>
                <a:lnTo>
                  <a:pt x="6327349" y="1061740"/>
                </a:lnTo>
                <a:lnTo>
                  <a:pt x="6147150" y="1061740"/>
                </a:lnTo>
                <a:close/>
                <a:moveTo>
                  <a:pt x="6588407" y="564622"/>
                </a:moveTo>
                <a:lnTo>
                  <a:pt x="6588407" y="873533"/>
                </a:lnTo>
                <a:lnTo>
                  <a:pt x="6631311" y="873533"/>
                </a:lnTo>
                <a:lnTo>
                  <a:pt x="6631311" y="564622"/>
                </a:lnTo>
                <a:close/>
                <a:moveTo>
                  <a:pt x="1729904" y="510276"/>
                </a:moveTo>
                <a:lnTo>
                  <a:pt x="2213865" y="510276"/>
                </a:lnTo>
                <a:lnTo>
                  <a:pt x="2213865" y="751112"/>
                </a:lnTo>
                <a:lnTo>
                  <a:pt x="2039959" y="887262"/>
                </a:lnTo>
                <a:lnTo>
                  <a:pt x="1729904" y="887834"/>
                </a:lnTo>
                <a:close/>
                <a:moveTo>
                  <a:pt x="6785767" y="352388"/>
                </a:moveTo>
                <a:lnTo>
                  <a:pt x="6973974" y="352388"/>
                </a:lnTo>
                <a:lnTo>
                  <a:pt x="6973974" y="898131"/>
                </a:lnTo>
                <a:lnTo>
                  <a:pt x="7074085" y="958198"/>
                </a:lnTo>
                <a:lnTo>
                  <a:pt x="7497979" y="958198"/>
                </a:lnTo>
                <a:lnTo>
                  <a:pt x="7442490" y="1070321"/>
                </a:lnTo>
                <a:lnTo>
                  <a:pt x="7027175" y="1070321"/>
                </a:lnTo>
                <a:lnTo>
                  <a:pt x="6952808" y="1027989"/>
                </a:lnTo>
                <a:lnTo>
                  <a:pt x="6824095" y="1091487"/>
                </a:lnTo>
                <a:lnTo>
                  <a:pt x="6824095" y="475953"/>
                </a:lnTo>
                <a:lnTo>
                  <a:pt x="6785767" y="475953"/>
                </a:lnTo>
                <a:close/>
                <a:moveTo>
                  <a:pt x="4529942" y="275732"/>
                </a:moveTo>
                <a:lnTo>
                  <a:pt x="4716433" y="275732"/>
                </a:lnTo>
                <a:lnTo>
                  <a:pt x="4715289" y="1018264"/>
                </a:lnTo>
                <a:lnTo>
                  <a:pt x="4531086" y="1102356"/>
                </a:lnTo>
                <a:close/>
                <a:moveTo>
                  <a:pt x="4976147" y="255710"/>
                </a:moveTo>
                <a:lnTo>
                  <a:pt x="5142044" y="1006250"/>
                </a:lnTo>
                <a:lnTo>
                  <a:pt x="4960701" y="1006250"/>
                </a:lnTo>
                <a:lnTo>
                  <a:pt x="4797665" y="256282"/>
                </a:lnTo>
                <a:close/>
                <a:moveTo>
                  <a:pt x="240837" y="158460"/>
                </a:moveTo>
                <a:lnTo>
                  <a:pt x="240837" y="487966"/>
                </a:lnTo>
                <a:lnTo>
                  <a:pt x="811179" y="487966"/>
                </a:lnTo>
                <a:lnTo>
                  <a:pt x="811179" y="158460"/>
                </a:lnTo>
                <a:close/>
                <a:moveTo>
                  <a:pt x="6588407" y="155028"/>
                </a:moveTo>
                <a:lnTo>
                  <a:pt x="6588407" y="434764"/>
                </a:lnTo>
                <a:lnTo>
                  <a:pt x="6631311" y="434764"/>
                </a:lnTo>
                <a:lnTo>
                  <a:pt x="6631311" y="155028"/>
                </a:lnTo>
                <a:close/>
                <a:moveTo>
                  <a:pt x="5454388" y="145303"/>
                </a:moveTo>
                <a:lnTo>
                  <a:pt x="5454388" y="412454"/>
                </a:lnTo>
                <a:lnTo>
                  <a:pt x="5516742" y="412454"/>
                </a:lnTo>
                <a:lnTo>
                  <a:pt x="5516742" y="145303"/>
                </a:lnTo>
                <a:close/>
                <a:moveTo>
                  <a:pt x="5894301" y="142443"/>
                </a:moveTo>
                <a:lnTo>
                  <a:pt x="5894301" y="240265"/>
                </a:lnTo>
                <a:lnTo>
                  <a:pt x="6129989" y="240265"/>
                </a:lnTo>
                <a:lnTo>
                  <a:pt x="6079075" y="359825"/>
                </a:lnTo>
                <a:lnTo>
                  <a:pt x="5894301" y="359825"/>
                </a:lnTo>
                <a:lnTo>
                  <a:pt x="5894301" y="448494"/>
                </a:lnTo>
                <a:lnTo>
                  <a:pt x="6143146" y="448494"/>
                </a:lnTo>
                <a:lnTo>
                  <a:pt x="6143146" y="142443"/>
                </a:lnTo>
                <a:close/>
                <a:moveTo>
                  <a:pt x="50913" y="24599"/>
                </a:moveTo>
                <a:lnTo>
                  <a:pt x="1001674" y="24599"/>
                </a:lnTo>
                <a:lnTo>
                  <a:pt x="1001674" y="487966"/>
                </a:lnTo>
                <a:lnTo>
                  <a:pt x="811179" y="624688"/>
                </a:lnTo>
                <a:lnTo>
                  <a:pt x="50913" y="624688"/>
                </a:lnTo>
                <a:close/>
                <a:moveTo>
                  <a:pt x="6884733" y="23454"/>
                </a:moveTo>
                <a:cubicBezTo>
                  <a:pt x="6899607" y="23836"/>
                  <a:pt x="6914194" y="27936"/>
                  <a:pt x="6928495" y="35754"/>
                </a:cubicBezTo>
                <a:cubicBezTo>
                  <a:pt x="6942797" y="43572"/>
                  <a:pt x="6954238" y="55299"/>
                  <a:pt x="6962819" y="70935"/>
                </a:cubicBezTo>
                <a:cubicBezTo>
                  <a:pt x="6971400" y="86572"/>
                  <a:pt x="6975691" y="102208"/>
                  <a:pt x="6975691" y="117844"/>
                </a:cubicBezTo>
                <a:cubicBezTo>
                  <a:pt x="6975309" y="134243"/>
                  <a:pt x="6968731" y="153979"/>
                  <a:pt x="6955955" y="177052"/>
                </a:cubicBezTo>
                <a:cubicBezTo>
                  <a:pt x="6943179" y="200125"/>
                  <a:pt x="6919438" y="211662"/>
                  <a:pt x="6884733" y="211662"/>
                </a:cubicBezTo>
                <a:cubicBezTo>
                  <a:pt x="6849265" y="212043"/>
                  <a:pt x="6825143" y="200602"/>
                  <a:pt x="6812368" y="177338"/>
                </a:cubicBezTo>
                <a:cubicBezTo>
                  <a:pt x="6799592" y="154074"/>
                  <a:pt x="6793109" y="134338"/>
                  <a:pt x="6792918" y="118130"/>
                </a:cubicBezTo>
                <a:cubicBezTo>
                  <a:pt x="6792727" y="101922"/>
                  <a:pt x="6797017" y="86190"/>
                  <a:pt x="6805789" y="70935"/>
                </a:cubicBezTo>
                <a:cubicBezTo>
                  <a:pt x="6814561" y="55299"/>
                  <a:pt x="6826002" y="43477"/>
                  <a:pt x="6840113" y="35468"/>
                </a:cubicBezTo>
                <a:cubicBezTo>
                  <a:pt x="6854223" y="27459"/>
                  <a:pt x="6869097" y="23454"/>
                  <a:pt x="6884733" y="23454"/>
                </a:cubicBezTo>
                <a:close/>
                <a:moveTo>
                  <a:pt x="6438528" y="23454"/>
                </a:moveTo>
                <a:lnTo>
                  <a:pt x="6776042" y="23454"/>
                </a:lnTo>
                <a:lnTo>
                  <a:pt x="6776042" y="434764"/>
                </a:lnTo>
                <a:lnTo>
                  <a:pt x="6713115" y="501695"/>
                </a:lnTo>
                <a:lnTo>
                  <a:pt x="6776042" y="562905"/>
                </a:lnTo>
                <a:lnTo>
                  <a:pt x="6776042" y="873533"/>
                </a:lnTo>
                <a:lnTo>
                  <a:pt x="6661631" y="998242"/>
                </a:lnTo>
                <a:lnTo>
                  <a:pt x="6588407" y="998242"/>
                </a:lnTo>
                <a:lnTo>
                  <a:pt x="6588407" y="1033709"/>
                </a:lnTo>
                <a:lnTo>
                  <a:pt x="6438528" y="1103500"/>
                </a:lnTo>
                <a:close/>
                <a:moveTo>
                  <a:pt x="4113484" y="22310"/>
                </a:moveTo>
                <a:lnTo>
                  <a:pt x="5143189" y="22310"/>
                </a:lnTo>
                <a:lnTo>
                  <a:pt x="5075685" y="163037"/>
                </a:lnTo>
                <a:lnTo>
                  <a:pt x="4561405" y="163037"/>
                </a:lnTo>
                <a:lnTo>
                  <a:pt x="4280525" y="1006250"/>
                </a:lnTo>
                <a:lnTo>
                  <a:pt x="4091746" y="1006250"/>
                </a:lnTo>
                <a:lnTo>
                  <a:pt x="4369765" y="163037"/>
                </a:lnTo>
                <a:lnTo>
                  <a:pt x="4113484" y="163037"/>
                </a:lnTo>
                <a:close/>
                <a:moveTo>
                  <a:pt x="5722111" y="20022"/>
                </a:moveTo>
                <a:lnTo>
                  <a:pt x="6314763" y="20022"/>
                </a:lnTo>
                <a:lnTo>
                  <a:pt x="6314763" y="431332"/>
                </a:lnTo>
                <a:lnTo>
                  <a:pt x="6143146" y="566338"/>
                </a:lnTo>
                <a:lnTo>
                  <a:pt x="5894301" y="566338"/>
                </a:lnTo>
                <a:lnTo>
                  <a:pt x="5894301" y="933599"/>
                </a:lnTo>
                <a:lnTo>
                  <a:pt x="6033883" y="933599"/>
                </a:lnTo>
                <a:lnTo>
                  <a:pt x="5978393" y="1058880"/>
                </a:lnTo>
                <a:lnTo>
                  <a:pt x="5722111" y="1058880"/>
                </a:lnTo>
                <a:close/>
                <a:moveTo>
                  <a:pt x="1727616" y="19450"/>
                </a:moveTo>
                <a:lnTo>
                  <a:pt x="2203568" y="19450"/>
                </a:lnTo>
                <a:lnTo>
                  <a:pt x="2203568" y="347239"/>
                </a:lnTo>
                <a:lnTo>
                  <a:pt x="2030234" y="475953"/>
                </a:lnTo>
                <a:lnTo>
                  <a:pt x="1990762" y="476525"/>
                </a:lnTo>
                <a:lnTo>
                  <a:pt x="1990762" y="355820"/>
                </a:lnTo>
                <a:lnTo>
                  <a:pt x="2030234" y="356392"/>
                </a:lnTo>
                <a:lnTo>
                  <a:pt x="2030234" y="142443"/>
                </a:lnTo>
                <a:lnTo>
                  <a:pt x="1963303" y="142443"/>
                </a:lnTo>
                <a:lnTo>
                  <a:pt x="1887220" y="475953"/>
                </a:lnTo>
                <a:lnTo>
                  <a:pt x="1715602" y="476525"/>
                </a:lnTo>
                <a:lnTo>
                  <a:pt x="1791686" y="142443"/>
                </a:lnTo>
                <a:lnTo>
                  <a:pt x="1727616" y="142443"/>
                </a:lnTo>
                <a:close/>
                <a:moveTo>
                  <a:pt x="5280482" y="17734"/>
                </a:moveTo>
                <a:lnTo>
                  <a:pt x="5691220" y="17734"/>
                </a:lnTo>
                <a:lnTo>
                  <a:pt x="5691220" y="412454"/>
                </a:lnTo>
                <a:lnTo>
                  <a:pt x="5604839" y="514280"/>
                </a:lnTo>
                <a:lnTo>
                  <a:pt x="5604839" y="619539"/>
                </a:lnTo>
                <a:lnTo>
                  <a:pt x="5694653" y="619539"/>
                </a:lnTo>
                <a:lnTo>
                  <a:pt x="5647171" y="737383"/>
                </a:lnTo>
                <a:lnTo>
                  <a:pt x="5604839" y="737383"/>
                </a:lnTo>
                <a:lnTo>
                  <a:pt x="5604839" y="950761"/>
                </a:lnTo>
                <a:lnTo>
                  <a:pt x="5701517" y="950761"/>
                </a:lnTo>
                <a:lnTo>
                  <a:pt x="5652892" y="1068605"/>
                </a:lnTo>
                <a:lnTo>
                  <a:pt x="5280482" y="1068605"/>
                </a:lnTo>
                <a:lnTo>
                  <a:pt x="5280482" y="589792"/>
                </a:lnTo>
                <a:lnTo>
                  <a:pt x="5429789" y="589792"/>
                </a:lnTo>
                <a:lnTo>
                  <a:pt x="5429789" y="950761"/>
                </a:lnTo>
                <a:lnTo>
                  <a:pt x="5451527" y="950761"/>
                </a:lnTo>
                <a:lnTo>
                  <a:pt x="5451527" y="531442"/>
                </a:lnTo>
                <a:lnTo>
                  <a:pt x="5280482" y="531442"/>
                </a:lnTo>
                <a:close/>
                <a:moveTo>
                  <a:pt x="7118705" y="12585"/>
                </a:moveTo>
                <a:lnTo>
                  <a:pt x="7285746" y="12585"/>
                </a:lnTo>
                <a:lnTo>
                  <a:pt x="7267440" y="64643"/>
                </a:lnTo>
                <a:lnTo>
                  <a:pt x="7494547" y="64643"/>
                </a:lnTo>
                <a:lnTo>
                  <a:pt x="7447066" y="176766"/>
                </a:lnTo>
                <a:lnTo>
                  <a:pt x="7235405" y="176766"/>
                </a:lnTo>
                <a:lnTo>
                  <a:pt x="7203369" y="271156"/>
                </a:lnTo>
                <a:lnTo>
                  <a:pt x="7479101" y="271156"/>
                </a:lnTo>
                <a:lnTo>
                  <a:pt x="7479101" y="775139"/>
                </a:lnTo>
                <a:lnTo>
                  <a:pt x="7358969" y="892983"/>
                </a:lnTo>
                <a:lnTo>
                  <a:pt x="7243985" y="892983"/>
                </a:lnTo>
                <a:lnTo>
                  <a:pt x="7243985" y="775139"/>
                </a:lnTo>
                <a:lnTo>
                  <a:pt x="7325790" y="775139"/>
                </a:lnTo>
                <a:lnTo>
                  <a:pt x="7325790" y="379275"/>
                </a:lnTo>
                <a:lnTo>
                  <a:pt x="7185635" y="379275"/>
                </a:lnTo>
                <a:lnTo>
                  <a:pt x="7185635" y="451354"/>
                </a:lnTo>
                <a:lnTo>
                  <a:pt x="7317781" y="451354"/>
                </a:lnTo>
                <a:lnTo>
                  <a:pt x="7276021" y="552608"/>
                </a:lnTo>
                <a:lnTo>
                  <a:pt x="7185635" y="552608"/>
                </a:lnTo>
                <a:lnTo>
                  <a:pt x="7185635" y="629836"/>
                </a:lnTo>
                <a:lnTo>
                  <a:pt x="7320069" y="629836"/>
                </a:lnTo>
                <a:lnTo>
                  <a:pt x="7276021" y="730518"/>
                </a:lnTo>
                <a:lnTo>
                  <a:pt x="7185635" y="730518"/>
                </a:lnTo>
                <a:lnTo>
                  <a:pt x="7185635" y="839209"/>
                </a:lnTo>
                <a:lnTo>
                  <a:pt x="7032324" y="902136"/>
                </a:lnTo>
                <a:lnTo>
                  <a:pt x="7032896" y="408450"/>
                </a:lnTo>
                <a:lnTo>
                  <a:pt x="6979695" y="408450"/>
                </a:lnTo>
                <a:lnTo>
                  <a:pt x="7068364" y="176766"/>
                </a:lnTo>
                <a:lnTo>
                  <a:pt x="7002577" y="176766"/>
                </a:lnTo>
                <a:lnTo>
                  <a:pt x="7002577" y="64643"/>
                </a:lnTo>
                <a:lnTo>
                  <a:pt x="7101543" y="64643"/>
                </a:lnTo>
                <a:close/>
                <a:moveTo>
                  <a:pt x="3054790" y="9153"/>
                </a:moveTo>
                <a:lnTo>
                  <a:pt x="3198377" y="9153"/>
                </a:lnTo>
                <a:lnTo>
                  <a:pt x="3198377" y="89813"/>
                </a:lnTo>
                <a:lnTo>
                  <a:pt x="3239565" y="89813"/>
                </a:lnTo>
                <a:lnTo>
                  <a:pt x="3216683" y="18306"/>
                </a:lnTo>
                <a:lnTo>
                  <a:pt x="3353977" y="18306"/>
                </a:lnTo>
                <a:lnTo>
                  <a:pt x="3376859" y="89813"/>
                </a:lnTo>
                <a:lnTo>
                  <a:pt x="3399741" y="89813"/>
                </a:lnTo>
                <a:lnTo>
                  <a:pt x="3341963" y="218526"/>
                </a:lnTo>
                <a:lnTo>
                  <a:pt x="3198377" y="218526"/>
                </a:lnTo>
                <a:lnTo>
                  <a:pt x="3198377" y="575491"/>
                </a:lnTo>
                <a:lnTo>
                  <a:pt x="3252150" y="258570"/>
                </a:lnTo>
                <a:lnTo>
                  <a:pt x="3382008" y="258570"/>
                </a:lnTo>
                <a:lnTo>
                  <a:pt x="3299631" y="692190"/>
                </a:lnTo>
                <a:lnTo>
                  <a:pt x="3198377" y="692190"/>
                </a:lnTo>
                <a:lnTo>
                  <a:pt x="3198377" y="767702"/>
                </a:lnTo>
                <a:lnTo>
                  <a:pt x="3407750" y="767702"/>
                </a:lnTo>
                <a:lnTo>
                  <a:pt x="3349972" y="894127"/>
                </a:lnTo>
                <a:lnTo>
                  <a:pt x="3046781" y="894127"/>
                </a:lnTo>
                <a:lnTo>
                  <a:pt x="3046781" y="218526"/>
                </a:lnTo>
                <a:lnTo>
                  <a:pt x="2994724" y="218526"/>
                </a:lnTo>
                <a:lnTo>
                  <a:pt x="2994724" y="757977"/>
                </a:lnTo>
                <a:lnTo>
                  <a:pt x="3042777" y="757977"/>
                </a:lnTo>
                <a:lnTo>
                  <a:pt x="2979279" y="894127"/>
                </a:lnTo>
                <a:lnTo>
                  <a:pt x="2841413" y="894127"/>
                </a:lnTo>
                <a:lnTo>
                  <a:pt x="2841413" y="89813"/>
                </a:lnTo>
                <a:lnTo>
                  <a:pt x="3054790" y="89813"/>
                </a:lnTo>
                <a:close/>
                <a:moveTo>
                  <a:pt x="2508475" y="4004"/>
                </a:moveTo>
                <a:lnTo>
                  <a:pt x="2672083" y="4004"/>
                </a:lnTo>
                <a:lnTo>
                  <a:pt x="2672083" y="82949"/>
                </a:lnTo>
                <a:lnTo>
                  <a:pt x="2819674" y="82949"/>
                </a:lnTo>
                <a:lnTo>
                  <a:pt x="2771622" y="202509"/>
                </a:lnTo>
                <a:lnTo>
                  <a:pt x="2672083" y="202509"/>
                </a:lnTo>
                <a:lnTo>
                  <a:pt x="2672083" y="356392"/>
                </a:lnTo>
                <a:lnTo>
                  <a:pt x="2829399" y="356392"/>
                </a:lnTo>
                <a:lnTo>
                  <a:pt x="2783063" y="477097"/>
                </a:lnTo>
                <a:lnTo>
                  <a:pt x="2712700" y="477097"/>
                </a:lnTo>
                <a:lnTo>
                  <a:pt x="2712700" y="605238"/>
                </a:lnTo>
                <a:lnTo>
                  <a:pt x="2822535" y="605238"/>
                </a:lnTo>
                <a:lnTo>
                  <a:pt x="2776198" y="724226"/>
                </a:lnTo>
                <a:lnTo>
                  <a:pt x="2712700" y="724226"/>
                </a:lnTo>
                <a:lnTo>
                  <a:pt x="2712700" y="920442"/>
                </a:lnTo>
                <a:lnTo>
                  <a:pt x="2771622" y="947328"/>
                </a:lnTo>
                <a:lnTo>
                  <a:pt x="3402030" y="947328"/>
                </a:lnTo>
                <a:lnTo>
                  <a:pt x="3350544" y="1068605"/>
                </a:lnTo>
                <a:lnTo>
                  <a:pt x="2719564" y="1068605"/>
                </a:lnTo>
                <a:lnTo>
                  <a:pt x="2528497" y="979936"/>
                </a:lnTo>
                <a:lnTo>
                  <a:pt x="2528497" y="1031993"/>
                </a:lnTo>
                <a:lnTo>
                  <a:pt x="2379190" y="1085766"/>
                </a:lnTo>
                <a:lnTo>
                  <a:pt x="2379190" y="556041"/>
                </a:lnTo>
                <a:lnTo>
                  <a:pt x="2528497" y="556041"/>
                </a:lnTo>
                <a:lnTo>
                  <a:pt x="2528497" y="842070"/>
                </a:lnTo>
                <a:lnTo>
                  <a:pt x="2559388" y="856943"/>
                </a:lnTo>
                <a:lnTo>
                  <a:pt x="2559388" y="477097"/>
                </a:lnTo>
                <a:lnTo>
                  <a:pt x="2363172" y="477097"/>
                </a:lnTo>
                <a:lnTo>
                  <a:pt x="2363172" y="356392"/>
                </a:lnTo>
                <a:lnTo>
                  <a:pt x="2508475" y="356392"/>
                </a:lnTo>
                <a:lnTo>
                  <a:pt x="2508475" y="202509"/>
                </a:lnTo>
                <a:lnTo>
                  <a:pt x="2363172" y="202509"/>
                </a:lnTo>
                <a:lnTo>
                  <a:pt x="2363172" y="82949"/>
                </a:lnTo>
                <a:lnTo>
                  <a:pt x="2508475" y="82949"/>
                </a:lnTo>
                <a:close/>
                <a:moveTo>
                  <a:pt x="1346053" y="0"/>
                </a:moveTo>
                <a:lnTo>
                  <a:pt x="1527395" y="0"/>
                </a:lnTo>
                <a:lnTo>
                  <a:pt x="1527395" y="78944"/>
                </a:lnTo>
                <a:lnTo>
                  <a:pt x="1691576" y="78944"/>
                </a:lnTo>
                <a:lnTo>
                  <a:pt x="1637230" y="198504"/>
                </a:lnTo>
                <a:lnTo>
                  <a:pt x="1527395" y="198504"/>
                </a:lnTo>
                <a:lnTo>
                  <a:pt x="1527395" y="352388"/>
                </a:lnTo>
                <a:lnTo>
                  <a:pt x="1701873" y="352388"/>
                </a:lnTo>
                <a:lnTo>
                  <a:pt x="1650388" y="473092"/>
                </a:lnTo>
                <a:lnTo>
                  <a:pt x="1572016" y="473092"/>
                </a:lnTo>
                <a:lnTo>
                  <a:pt x="1572016" y="601233"/>
                </a:lnTo>
                <a:lnTo>
                  <a:pt x="1694436" y="601233"/>
                </a:lnTo>
                <a:lnTo>
                  <a:pt x="1642951" y="719649"/>
                </a:lnTo>
                <a:lnTo>
                  <a:pt x="1572016" y="719649"/>
                </a:lnTo>
                <a:lnTo>
                  <a:pt x="1572588" y="915865"/>
                </a:lnTo>
                <a:lnTo>
                  <a:pt x="1637803" y="943324"/>
                </a:lnTo>
                <a:lnTo>
                  <a:pt x="2244756" y="942752"/>
                </a:lnTo>
                <a:lnTo>
                  <a:pt x="2189838" y="1064028"/>
                </a:lnTo>
                <a:lnTo>
                  <a:pt x="1580025" y="1064028"/>
                </a:lnTo>
                <a:lnTo>
                  <a:pt x="1368363" y="975931"/>
                </a:lnTo>
                <a:lnTo>
                  <a:pt x="1368363" y="1027989"/>
                </a:lnTo>
                <a:lnTo>
                  <a:pt x="1202466" y="1081762"/>
                </a:lnTo>
                <a:lnTo>
                  <a:pt x="1202466" y="552036"/>
                </a:lnTo>
                <a:lnTo>
                  <a:pt x="1368363" y="552036"/>
                </a:lnTo>
                <a:lnTo>
                  <a:pt x="1367791" y="837493"/>
                </a:lnTo>
                <a:lnTo>
                  <a:pt x="1402114" y="852939"/>
                </a:lnTo>
                <a:lnTo>
                  <a:pt x="1402687" y="473092"/>
                </a:lnTo>
                <a:lnTo>
                  <a:pt x="1184732" y="473092"/>
                </a:lnTo>
                <a:lnTo>
                  <a:pt x="1184732" y="352388"/>
                </a:lnTo>
                <a:lnTo>
                  <a:pt x="1346053" y="352388"/>
                </a:lnTo>
                <a:lnTo>
                  <a:pt x="1346053" y="198504"/>
                </a:lnTo>
                <a:lnTo>
                  <a:pt x="1184732" y="198504"/>
                </a:lnTo>
                <a:lnTo>
                  <a:pt x="1184732" y="78944"/>
                </a:lnTo>
                <a:lnTo>
                  <a:pt x="1346053" y="78944"/>
                </a:lnTo>
                <a:close/>
              </a:path>
            </a:pathLst>
          </a:custGeom>
          <a:solidFill>
            <a:schemeClr val="tx1">
              <a:alpha val="59999"/>
            </a:schemeClr>
          </a:solidFill>
          <a:ln w="9525">
            <a:noFill/>
          </a:ln>
        </p:spPr>
        <p:txBody>
          <a:bodyPr anchor="ctr"/>
          <a:p>
            <a:pPr algn="ctr"/>
            <a:endParaRPr lang="zh-CN" altLang="en-US" dirty="0">
              <a:solidFill>
                <a:srgbClr val="FFFFFF"/>
              </a:solidFill>
              <a:latin typeface="Calibri" panose="020F0502020204030204" pitchFamily="2" charset="0"/>
            </a:endParaRPr>
          </a:p>
        </p:txBody>
      </p:sp>
      <p:sp>
        <p:nvSpPr>
          <p:cNvPr id="23557" name="任意多边形 1178"/>
          <p:cNvSpPr/>
          <p:nvPr/>
        </p:nvSpPr>
        <p:spPr>
          <a:xfrm>
            <a:off x="5338763" y="4433888"/>
            <a:ext cx="2222500" cy="1085850"/>
          </a:xfrm>
          <a:custGeom>
            <a:avLst/>
            <a:gdLst>
              <a:gd name="txL" fmla="*/ 0 w 2223018"/>
              <a:gd name="txT" fmla="*/ 0 h 1085766"/>
              <a:gd name="txR" fmla="*/ 2223018 w 2223018"/>
              <a:gd name="txB" fmla="*/ 1085766 h 1085766"/>
            </a:gdLst>
            <a:ahLst/>
            <a:cxnLst/>
            <a:rect l="txL" t="txT" r="txR" b="txB"/>
            <a:pathLst>
              <a:path w="2223018" h="1085766">
                <a:moveTo>
                  <a:pt x="717361" y="632124"/>
                </a:moveTo>
                <a:lnTo>
                  <a:pt x="717361" y="765986"/>
                </a:lnTo>
                <a:lnTo>
                  <a:pt x="855227" y="765986"/>
                </a:lnTo>
                <a:lnTo>
                  <a:pt x="854083" y="632124"/>
                </a:lnTo>
                <a:close/>
                <a:moveTo>
                  <a:pt x="545172" y="510276"/>
                </a:moveTo>
                <a:lnTo>
                  <a:pt x="1029133" y="510276"/>
                </a:lnTo>
                <a:lnTo>
                  <a:pt x="1029133" y="751112"/>
                </a:lnTo>
                <a:lnTo>
                  <a:pt x="855227" y="887262"/>
                </a:lnTo>
                <a:lnTo>
                  <a:pt x="545172" y="887834"/>
                </a:lnTo>
                <a:close/>
                <a:moveTo>
                  <a:pt x="542884" y="19450"/>
                </a:moveTo>
                <a:lnTo>
                  <a:pt x="1018836" y="19450"/>
                </a:lnTo>
                <a:lnTo>
                  <a:pt x="1018836" y="347239"/>
                </a:lnTo>
                <a:lnTo>
                  <a:pt x="845502" y="475952"/>
                </a:lnTo>
                <a:lnTo>
                  <a:pt x="806030" y="476525"/>
                </a:lnTo>
                <a:lnTo>
                  <a:pt x="806030" y="355820"/>
                </a:lnTo>
                <a:lnTo>
                  <a:pt x="845502" y="356392"/>
                </a:lnTo>
                <a:lnTo>
                  <a:pt x="845502" y="142443"/>
                </a:lnTo>
                <a:lnTo>
                  <a:pt x="778572" y="142443"/>
                </a:lnTo>
                <a:lnTo>
                  <a:pt x="702488" y="475952"/>
                </a:lnTo>
                <a:lnTo>
                  <a:pt x="530870" y="476525"/>
                </a:lnTo>
                <a:lnTo>
                  <a:pt x="606954" y="142443"/>
                </a:lnTo>
                <a:lnTo>
                  <a:pt x="542884" y="142443"/>
                </a:lnTo>
                <a:close/>
                <a:moveTo>
                  <a:pt x="1870058" y="9153"/>
                </a:moveTo>
                <a:lnTo>
                  <a:pt x="2013645" y="9153"/>
                </a:lnTo>
                <a:lnTo>
                  <a:pt x="2013645" y="89813"/>
                </a:lnTo>
                <a:lnTo>
                  <a:pt x="2054833" y="89813"/>
                </a:lnTo>
                <a:lnTo>
                  <a:pt x="2031951" y="18306"/>
                </a:lnTo>
                <a:lnTo>
                  <a:pt x="2169245" y="18306"/>
                </a:lnTo>
                <a:lnTo>
                  <a:pt x="2192127" y="89813"/>
                </a:lnTo>
                <a:lnTo>
                  <a:pt x="2215009" y="89813"/>
                </a:lnTo>
                <a:lnTo>
                  <a:pt x="2157231" y="218526"/>
                </a:lnTo>
                <a:lnTo>
                  <a:pt x="2013645" y="218526"/>
                </a:lnTo>
                <a:lnTo>
                  <a:pt x="2013645" y="575490"/>
                </a:lnTo>
                <a:lnTo>
                  <a:pt x="2067418" y="258570"/>
                </a:lnTo>
                <a:lnTo>
                  <a:pt x="2197276" y="258570"/>
                </a:lnTo>
                <a:lnTo>
                  <a:pt x="2114899" y="692190"/>
                </a:lnTo>
                <a:lnTo>
                  <a:pt x="2013645" y="692190"/>
                </a:lnTo>
                <a:lnTo>
                  <a:pt x="2013645" y="767702"/>
                </a:lnTo>
                <a:lnTo>
                  <a:pt x="2223018" y="767702"/>
                </a:lnTo>
                <a:lnTo>
                  <a:pt x="2165240" y="894127"/>
                </a:lnTo>
                <a:lnTo>
                  <a:pt x="1862050" y="894127"/>
                </a:lnTo>
                <a:lnTo>
                  <a:pt x="1862050" y="218526"/>
                </a:lnTo>
                <a:lnTo>
                  <a:pt x="1809992" y="218526"/>
                </a:lnTo>
                <a:lnTo>
                  <a:pt x="1809992" y="757977"/>
                </a:lnTo>
                <a:lnTo>
                  <a:pt x="1858045" y="757977"/>
                </a:lnTo>
                <a:lnTo>
                  <a:pt x="1794547" y="894127"/>
                </a:lnTo>
                <a:lnTo>
                  <a:pt x="1656681" y="894127"/>
                </a:lnTo>
                <a:lnTo>
                  <a:pt x="1656681" y="89813"/>
                </a:lnTo>
                <a:lnTo>
                  <a:pt x="1870058" y="89813"/>
                </a:lnTo>
                <a:close/>
                <a:moveTo>
                  <a:pt x="1323743" y="4004"/>
                </a:moveTo>
                <a:lnTo>
                  <a:pt x="1487351" y="4004"/>
                </a:lnTo>
                <a:lnTo>
                  <a:pt x="1487351" y="82948"/>
                </a:lnTo>
                <a:lnTo>
                  <a:pt x="1634942" y="82948"/>
                </a:lnTo>
                <a:lnTo>
                  <a:pt x="1586890" y="202509"/>
                </a:lnTo>
                <a:lnTo>
                  <a:pt x="1487351" y="202509"/>
                </a:lnTo>
                <a:lnTo>
                  <a:pt x="1487351" y="356392"/>
                </a:lnTo>
                <a:lnTo>
                  <a:pt x="1644667" y="356392"/>
                </a:lnTo>
                <a:lnTo>
                  <a:pt x="1598331" y="477097"/>
                </a:lnTo>
                <a:lnTo>
                  <a:pt x="1527968" y="477097"/>
                </a:lnTo>
                <a:lnTo>
                  <a:pt x="1527968" y="605238"/>
                </a:lnTo>
                <a:lnTo>
                  <a:pt x="1637803" y="605238"/>
                </a:lnTo>
                <a:lnTo>
                  <a:pt x="1591466" y="724226"/>
                </a:lnTo>
                <a:lnTo>
                  <a:pt x="1527968" y="724226"/>
                </a:lnTo>
                <a:lnTo>
                  <a:pt x="1527968" y="920442"/>
                </a:lnTo>
                <a:lnTo>
                  <a:pt x="1586890" y="947328"/>
                </a:lnTo>
                <a:lnTo>
                  <a:pt x="2217298" y="947328"/>
                </a:lnTo>
                <a:lnTo>
                  <a:pt x="2165812" y="1068605"/>
                </a:lnTo>
                <a:lnTo>
                  <a:pt x="1534832" y="1068605"/>
                </a:lnTo>
                <a:lnTo>
                  <a:pt x="1343765" y="979936"/>
                </a:lnTo>
                <a:lnTo>
                  <a:pt x="1343765" y="1031993"/>
                </a:lnTo>
                <a:lnTo>
                  <a:pt x="1194458" y="1085766"/>
                </a:lnTo>
                <a:lnTo>
                  <a:pt x="1194458" y="556041"/>
                </a:lnTo>
                <a:lnTo>
                  <a:pt x="1343765" y="556041"/>
                </a:lnTo>
                <a:lnTo>
                  <a:pt x="1343765" y="842070"/>
                </a:lnTo>
                <a:lnTo>
                  <a:pt x="1374656" y="856943"/>
                </a:lnTo>
                <a:lnTo>
                  <a:pt x="1374656" y="477097"/>
                </a:lnTo>
                <a:lnTo>
                  <a:pt x="1178440" y="477097"/>
                </a:lnTo>
                <a:lnTo>
                  <a:pt x="1178440" y="356392"/>
                </a:lnTo>
                <a:lnTo>
                  <a:pt x="1323743" y="356392"/>
                </a:lnTo>
                <a:lnTo>
                  <a:pt x="1323743" y="202509"/>
                </a:lnTo>
                <a:lnTo>
                  <a:pt x="1178440" y="202509"/>
                </a:lnTo>
                <a:lnTo>
                  <a:pt x="1178440" y="82948"/>
                </a:lnTo>
                <a:lnTo>
                  <a:pt x="1323743" y="82948"/>
                </a:lnTo>
                <a:close/>
                <a:moveTo>
                  <a:pt x="161321" y="0"/>
                </a:moveTo>
                <a:lnTo>
                  <a:pt x="342663" y="0"/>
                </a:lnTo>
                <a:lnTo>
                  <a:pt x="342663" y="78944"/>
                </a:lnTo>
                <a:lnTo>
                  <a:pt x="506844" y="78944"/>
                </a:lnTo>
                <a:lnTo>
                  <a:pt x="452498" y="198504"/>
                </a:lnTo>
                <a:lnTo>
                  <a:pt x="342663" y="198504"/>
                </a:lnTo>
                <a:lnTo>
                  <a:pt x="342663" y="352388"/>
                </a:lnTo>
                <a:lnTo>
                  <a:pt x="517141" y="352388"/>
                </a:lnTo>
                <a:lnTo>
                  <a:pt x="465656" y="473092"/>
                </a:lnTo>
                <a:lnTo>
                  <a:pt x="387284" y="473092"/>
                </a:lnTo>
                <a:lnTo>
                  <a:pt x="387284" y="601233"/>
                </a:lnTo>
                <a:lnTo>
                  <a:pt x="509704" y="601233"/>
                </a:lnTo>
                <a:lnTo>
                  <a:pt x="458219" y="719649"/>
                </a:lnTo>
                <a:lnTo>
                  <a:pt x="387284" y="719649"/>
                </a:lnTo>
                <a:lnTo>
                  <a:pt x="387856" y="915865"/>
                </a:lnTo>
                <a:lnTo>
                  <a:pt x="453070" y="943324"/>
                </a:lnTo>
                <a:lnTo>
                  <a:pt x="1060024" y="942752"/>
                </a:lnTo>
                <a:lnTo>
                  <a:pt x="1005107" y="1064028"/>
                </a:lnTo>
                <a:lnTo>
                  <a:pt x="395293" y="1064028"/>
                </a:lnTo>
                <a:lnTo>
                  <a:pt x="183631" y="975931"/>
                </a:lnTo>
                <a:lnTo>
                  <a:pt x="183631" y="1027988"/>
                </a:lnTo>
                <a:lnTo>
                  <a:pt x="17734" y="1081762"/>
                </a:lnTo>
                <a:lnTo>
                  <a:pt x="17734" y="552036"/>
                </a:lnTo>
                <a:lnTo>
                  <a:pt x="183631" y="552036"/>
                </a:lnTo>
                <a:lnTo>
                  <a:pt x="183059" y="837493"/>
                </a:lnTo>
                <a:lnTo>
                  <a:pt x="217383" y="852939"/>
                </a:lnTo>
                <a:lnTo>
                  <a:pt x="217955" y="473092"/>
                </a:lnTo>
                <a:lnTo>
                  <a:pt x="0" y="473092"/>
                </a:lnTo>
                <a:lnTo>
                  <a:pt x="0" y="352388"/>
                </a:lnTo>
                <a:lnTo>
                  <a:pt x="161321" y="352388"/>
                </a:lnTo>
                <a:lnTo>
                  <a:pt x="161321" y="198504"/>
                </a:lnTo>
                <a:lnTo>
                  <a:pt x="0" y="198504"/>
                </a:lnTo>
                <a:lnTo>
                  <a:pt x="0" y="78944"/>
                </a:lnTo>
                <a:lnTo>
                  <a:pt x="161321" y="78944"/>
                </a:lnTo>
                <a:close/>
              </a:path>
            </a:pathLst>
          </a:custGeom>
          <a:solidFill>
            <a:srgbClr val="CCEBEE"/>
          </a:solidFill>
          <a:ln w="9525">
            <a:noFill/>
          </a:ln>
        </p:spPr>
        <p:txBody>
          <a:bodyPr anchor="ctr"/>
          <a:p>
            <a:pPr algn="ctr"/>
            <a:endParaRPr lang="zh-CN" altLang="en-US" dirty="0">
              <a:solidFill>
                <a:srgbClr val="FFFFFF"/>
              </a:solidFill>
              <a:latin typeface="Calibri" panose="020F0502020204030204" pitchFamily="2" charset="0"/>
            </a:endParaRPr>
          </a:p>
        </p:txBody>
      </p:sp>
      <p:sp>
        <p:nvSpPr>
          <p:cNvPr id="23558" name="任意多边形 1181"/>
          <p:cNvSpPr/>
          <p:nvPr/>
        </p:nvSpPr>
        <p:spPr>
          <a:xfrm>
            <a:off x="4162425" y="4437063"/>
            <a:ext cx="1046163" cy="1041400"/>
          </a:xfrm>
          <a:custGeom>
            <a:avLst/>
            <a:gdLst>
              <a:gd name="txL" fmla="*/ 0 w 1046294"/>
              <a:gd name="txT" fmla="*/ 0 h 1040573"/>
              <a:gd name="txR" fmla="*/ 1046294 w 1046294"/>
              <a:gd name="txB" fmla="*/ 1040573 h 1040573"/>
            </a:gdLst>
            <a:ahLst/>
            <a:cxnLst/>
            <a:rect l="txL" t="txT" r="txR" b="txB"/>
            <a:pathLst>
              <a:path w="1046294" h="1040573">
                <a:moveTo>
                  <a:pt x="695051" y="648713"/>
                </a:moveTo>
                <a:lnTo>
                  <a:pt x="897559" y="648713"/>
                </a:lnTo>
                <a:lnTo>
                  <a:pt x="1046294" y="1040573"/>
                </a:lnTo>
                <a:lnTo>
                  <a:pt x="843786" y="1040573"/>
                </a:lnTo>
                <a:close/>
                <a:moveTo>
                  <a:pt x="148735" y="648713"/>
                </a:moveTo>
                <a:lnTo>
                  <a:pt x="351244" y="648713"/>
                </a:lnTo>
                <a:lnTo>
                  <a:pt x="202509" y="1040573"/>
                </a:lnTo>
                <a:lnTo>
                  <a:pt x="0" y="1040573"/>
                </a:lnTo>
                <a:close/>
                <a:moveTo>
                  <a:pt x="240837" y="133861"/>
                </a:moveTo>
                <a:lnTo>
                  <a:pt x="240837" y="463367"/>
                </a:lnTo>
                <a:lnTo>
                  <a:pt x="811178" y="463367"/>
                </a:lnTo>
                <a:lnTo>
                  <a:pt x="811178" y="133861"/>
                </a:lnTo>
                <a:close/>
                <a:moveTo>
                  <a:pt x="50913" y="0"/>
                </a:moveTo>
                <a:lnTo>
                  <a:pt x="1001674" y="0"/>
                </a:lnTo>
                <a:lnTo>
                  <a:pt x="1001674" y="463367"/>
                </a:lnTo>
                <a:lnTo>
                  <a:pt x="811178" y="600088"/>
                </a:lnTo>
                <a:lnTo>
                  <a:pt x="50913" y="600088"/>
                </a:lnTo>
                <a:close/>
              </a:path>
            </a:pathLst>
          </a:custGeom>
          <a:solidFill>
            <a:schemeClr val="bg1"/>
          </a:solidFill>
          <a:ln w="9525">
            <a:noFill/>
          </a:ln>
        </p:spPr>
        <p:txBody>
          <a:bodyPr anchor="ctr"/>
          <a:p>
            <a:pPr algn="ctr"/>
            <a:endParaRPr lang="zh-CN" altLang="en-US" dirty="0">
              <a:solidFill>
                <a:srgbClr val="FFFFFF"/>
              </a:solidFill>
              <a:latin typeface="Calibri" panose="020F0502020204030204" pitchFamily="2" charset="0"/>
            </a:endParaRPr>
          </a:p>
        </p:txBody>
      </p:sp>
      <p:cxnSp>
        <p:nvCxnSpPr>
          <p:cNvPr id="23559" name="直接连接符 2557"/>
          <p:cNvCxnSpPr/>
          <p:nvPr/>
        </p:nvCxnSpPr>
        <p:spPr>
          <a:xfrm flipV="1">
            <a:off x="11501438" y="4005263"/>
            <a:ext cx="0" cy="2863850"/>
          </a:xfrm>
          <a:prstGeom prst="line">
            <a:avLst/>
          </a:prstGeom>
          <a:ln w="12700" cap="flat" cmpd="sng">
            <a:solidFill>
              <a:schemeClr val="bg1">
                <a:alpha val="50000"/>
              </a:schemeClr>
            </a:solidFill>
            <a:prstDash val="solid"/>
            <a:headEnd type="none" w="med" len="med"/>
            <a:tailEnd type="triangle" w="med" len="med"/>
          </a:ln>
        </p:spPr>
      </p:cxnSp>
      <p:cxnSp>
        <p:nvCxnSpPr>
          <p:cNvPr id="23560" name="直接连接符 1189"/>
          <p:cNvCxnSpPr/>
          <p:nvPr/>
        </p:nvCxnSpPr>
        <p:spPr>
          <a:xfrm flipV="1">
            <a:off x="9598025" y="5311775"/>
            <a:ext cx="0" cy="1543050"/>
          </a:xfrm>
          <a:prstGeom prst="line">
            <a:avLst/>
          </a:prstGeom>
          <a:ln w="12700" cap="flat" cmpd="sng">
            <a:solidFill>
              <a:schemeClr val="bg1">
                <a:alpha val="50000"/>
              </a:schemeClr>
            </a:solidFill>
            <a:prstDash val="solid"/>
            <a:headEnd type="none" w="med" len="med"/>
            <a:tailEnd type="triangle" w="med" len="med"/>
          </a:ln>
        </p:spPr>
      </p:cxnSp>
      <p:cxnSp>
        <p:nvCxnSpPr>
          <p:cNvPr id="23561" name="直接连接符 1190"/>
          <p:cNvCxnSpPr/>
          <p:nvPr/>
        </p:nvCxnSpPr>
        <p:spPr>
          <a:xfrm flipV="1">
            <a:off x="5197475" y="5011738"/>
            <a:ext cx="0" cy="1881187"/>
          </a:xfrm>
          <a:prstGeom prst="line">
            <a:avLst/>
          </a:prstGeom>
          <a:ln w="12700" cap="flat" cmpd="sng">
            <a:solidFill>
              <a:schemeClr val="bg1">
                <a:alpha val="50000"/>
              </a:schemeClr>
            </a:solidFill>
            <a:prstDash val="solid"/>
            <a:headEnd type="none" w="med" len="med"/>
            <a:tailEnd type="triangle" w="med" len="med"/>
          </a:ln>
        </p:spPr>
      </p:cxnSp>
      <p:cxnSp>
        <p:nvCxnSpPr>
          <p:cNvPr id="23562" name="直接连接符 1191"/>
          <p:cNvCxnSpPr/>
          <p:nvPr/>
        </p:nvCxnSpPr>
        <p:spPr>
          <a:xfrm flipV="1">
            <a:off x="1614488" y="5773738"/>
            <a:ext cx="0" cy="1084262"/>
          </a:xfrm>
          <a:prstGeom prst="line">
            <a:avLst/>
          </a:prstGeom>
          <a:ln w="12700" cap="flat" cmpd="sng">
            <a:solidFill>
              <a:schemeClr val="bg1">
                <a:alpha val="50000"/>
              </a:schemeClr>
            </a:solidFill>
            <a:prstDash val="solid"/>
            <a:headEnd type="none" w="med" len="med"/>
            <a:tailEnd type="triangle" w="med" len="med"/>
          </a:ln>
        </p:spPr>
      </p:cxnSp>
      <p:cxnSp>
        <p:nvCxnSpPr>
          <p:cNvPr id="23563" name="直接连接符 1158"/>
          <p:cNvCxnSpPr/>
          <p:nvPr/>
        </p:nvCxnSpPr>
        <p:spPr>
          <a:xfrm>
            <a:off x="4246563" y="4249738"/>
            <a:ext cx="7524750" cy="0"/>
          </a:xfrm>
          <a:prstGeom prst="line">
            <a:avLst/>
          </a:prstGeom>
          <a:ln w="25400" cap="flat" cmpd="sng">
            <a:solidFill>
              <a:schemeClr val="bg1">
                <a:alpha val="50000"/>
              </a:schemeClr>
            </a:solidFill>
            <a:prstDash val="solid"/>
            <a:headEnd type="none" w="med" len="med"/>
            <a:tailEnd type="none" w="med" len="med"/>
          </a:ln>
        </p:spPr>
      </p:cxnSp>
      <p:cxnSp>
        <p:nvCxnSpPr>
          <p:cNvPr id="23564" name="直接连接符 1213"/>
          <p:cNvCxnSpPr/>
          <p:nvPr/>
        </p:nvCxnSpPr>
        <p:spPr>
          <a:xfrm>
            <a:off x="4092575" y="5761038"/>
            <a:ext cx="7524750" cy="0"/>
          </a:xfrm>
          <a:prstGeom prst="line">
            <a:avLst/>
          </a:prstGeom>
          <a:ln w="25400" cap="flat" cmpd="sng">
            <a:solidFill>
              <a:schemeClr val="bg1">
                <a:alpha val="50000"/>
              </a:schemeClr>
            </a:solidFill>
            <a:prstDash val="solid"/>
            <a:headEnd type="none" w="med" len="med"/>
            <a:tailEnd type="none" w="med" len="med"/>
          </a:ln>
        </p:spPr>
      </p:cxnSp>
      <p:sp>
        <p:nvSpPr>
          <p:cNvPr id="23565" name="Freeform 592"/>
          <p:cNvSpPr/>
          <p:nvPr/>
        </p:nvSpPr>
        <p:spPr>
          <a:xfrm>
            <a:off x="11006138" y="3484563"/>
            <a:ext cx="1120775" cy="458787"/>
          </a:xfrm>
          <a:custGeom>
            <a:avLst/>
            <a:gdLst>
              <a:gd name="txL" fmla="*/ 0 w 352"/>
              <a:gd name="txT" fmla="*/ 0 h 144"/>
              <a:gd name="txR" fmla="*/ 352 w 352"/>
              <a:gd name="txB" fmla="*/ 144 h 144"/>
            </a:gdLst>
            <a:ahLst/>
            <a:cxnLst>
              <a:cxn ang="0">
                <a:pos x="662276" y="0"/>
              </a:cxn>
              <a:cxn ang="0">
                <a:pos x="366162" y="261254"/>
              </a:cxn>
              <a:cxn ang="0">
                <a:pos x="251538" y="235766"/>
              </a:cxn>
              <a:cxn ang="0">
                <a:pos x="0" y="458788"/>
              </a:cxn>
              <a:cxn ang="0">
                <a:pos x="1120775" y="458788"/>
              </a:cxn>
              <a:cxn ang="0">
                <a:pos x="958390" y="267626"/>
              </a:cxn>
              <a:cxn ang="0">
                <a:pos x="662276" y="0"/>
              </a:cxn>
            </a:cxnLst>
            <a:rect l="txL" t="txT" r="txR" b="txB"/>
            <a:pathLst>
              <a:path w="352" h="144">
                <a:moveTo>
                  <a:pt x="208" y="0"/>
                </a:moveTo>
                <a:cubicBezTo>
                  <a:pt x="160" y="0"/>
                  <a:pt x="120" y="36"/>
                  <a:pt x="115" y="82"/>
                </a:cubicBezTo>
                <a:cubicBezTo>
                  <a:pt x="104" y="77"/>
                  <a:pt x="92" y="74"/>
                  <a:pt x="79" y="74"/>
                </a:cubicBezTo>
                <a:cubicBezTo>
                  <a:pt x="38" y="74"/>
                  <a:pt x="4" y="104"/>
                  <a:pt x="0" y="144"/>
                </a:cubicBezTo>
                <a:cubicBezTo>
                  <a:pt x="352" y="144"/>
                  <a:pt x="352" y="144"/>
                  <a:pt x="352" y="144"/>
                </a:cubicBezTo>
                <a:cubicBezTo>
                  <a:pt x="352" y="113"/>
                  <a:pt x="330" y="89"/>
                  <a:pt x="301" y="84"/>
                </a:cubicBezTo>
                <a:cubicBezTo>
                  <a:pt x="297" y="37"/>
                  <a:pt x="257" y="0"/>
                  <a:pt x="208" y="0"/>
                </a:cubicBezTo>
              </a:path>
            </a:pathLst>
          </a:custGeom>
          <a:solidFill>
            <a:schemeClr val="bg1">
              <a:alpha val="50000"/>
            </a:schemeClr>
          </a:solidFill>
          <a:ln w="9525">
            <a:noFill/>
          </a:ln>
        </p:spPr>
        <p:txBody>
          <a:bodyPr/>
          <a:p>
            <a:endParaRPr lang="zh-CN" altLang="en-US" dirty="0">
              <a:latin typeface="Calibri" panose="020F0502020204030204" pitchFamily="2" charset="0"/>
            </a:endParaRPr>
          </a:p>
        </p:txBody>
      </p:sp>
      <p:sp>
        <p:nvSpPr>
          <p:cNvPr id="23566" name="矩形 23565"/>
          <p:cNvSpPr/>
          <p:nvPr/>
        </p:nvSpPr>
        <p:spPr>
          <a:xfrm>
            <a:off x="4894580" y="1529080"/>
            <a:ext cx="4940935" cy="887730"/>
          </a:xfrm>
          <a:prstGeom prst="rect">
            <a:avLst/>
          </a:prstGeom>
        </p:spPr>
        <p:txBody>
          <a:bodyPr wrap="none" fromWordArt="1">
            <a:prstTxWarp prst="textPlain">
              <a:avLst>
                <a:gd name="adj" fmla="val 50000"/>
              </a:avLst>
            </a:prstTxWarp>
            <a:normAutofit/>
          </a:bodyPr>
          <a:p>
            <a:pPr algn="ctr"/>
            <a:r>
              <a:rPr lang="zh-CN" altLang="zh-CN" sz="3600" b="1" spc="720">
                <a:gradFill rotWithShape="0">
                  <a:gsLst>
                    <a:gs pos="0">
                      <a:srgbClr val="AAAAAA"/>
                    </a:gs>
                    <a:gs pos="100000">
                      <a:srgbClr val="FFFFFF"/>
                    </a:gs>
                  </a:gsLst>
                  <a:lin ang="5400000" scaled="1"/>
                  <a:tileRect/>
                </a:gradFill>
                <a:effectLst>
                  <a:outerShdw dist="45791" dir="3378595" algn="ctr" rotWithShape="0">
                    <a:srgbClr val="4D4D4D">
                      <a:alpha val="75000"/>
                    </a:srgbClr>
                  </a:outerShdw>
                </a:effectLst>
                <a:latin typeface="黑体" panose="02010609060101010101" charset="-122"/>
                <a:ea typeface="黑体" panose="02010609060101010101" charset="-122"/>
              </a:rPr>
              <a:t>乐图游乐</a:t>
            </a:r>
            <a:endParaRPr lang="zh-CN" altLang="zh-CN" sz="3600" b="1" spc="720">
              <a:gradFill rotWithShape="0">
                <a:gsLst>
                  <a:gs pos="0">
                    <a:srgbClr val="AAAAAA"/>
                  </a:gs>
                  <a:gs pos="100000">
                    <a:srgbClr val="FFFFFF"/>
                  </a:gs>
                </a:gsLst>
                <a:lin ang="5400000" scaled="1"/>
                <a:tileRect/>
              </a:gradFill>
              <a:effectLst>
                <a:outerShdw dist="45791" dir="3378595" algn="ctr" rotWithShape="0">
                  <a:srgbClr val="4D4D4D">
                    <a:alpha val="75000"/>
                  </a:srgbClr>
                </a:outerShdw>
              </a:effectLst>
              <a:latin typeface="黑体" panose="02010609060101010101" charset="-122"/>
              <a:ea typeface="黑体" panose="02010609060101010101" charset="-122"/>
            </a:endParaRPr>
          </a:p>
        </p:txBody>
      </p:sp>
      <p:sp>
        <p:nvSpPr>
          <p:cNvPr id="23567" name="矩形 3"/>
          <p:cNvSpPr/>
          <p:nvPr/>
        </p:nvSpPr>
        <p:spPr>
          <a:xfrm>
            <a:off x="-38100" y="0"/>
            <a:ext cx="12230100" cy="495300"/>
          </a:xfrm>
          <a:prstGeom prst="rect">
            <a:avLst/>
          </a:prstGeom>
          <a:solidFill>
            <a:srgbClr val="00B0F0"/>
          </a:solidFill>
          <a:ln w="9525">
            <a:noFill/>
          </a:ln>
        </p:spPr>
        <p:txBody>
          <a:bodyPr anchor="ctr"/>
          <a:p>
            <a:pPr algn="ctr"/>
            <a:endParaRPr lang="zh-CN" altLang="en-US" dirty="0">
              <a:solidFill>
                <a:srgbClr val="FFFFFF"/>
              </a:solidFill>
              <a:latin typeface="Calibri" panose="020F0502020204030204" pitchFamily="2" charset="0"/>
            </a:endParaRPr>
          </a:p>
        </p:txBody>
      </p:sp>
      <p:sp>
        <p:nvSpPr>
          <p:cNvPr id="23568" name="矩形 4"/>
          <p:cNvSpPr/>
          <p:nvPr/>
        </p:nvSpPr>
        <p:spPr>
          <a:xfrm>
            <a:off x="-38100" y="6362700"/>
            <a:ext cx="12230100" cy="495300"/>
          </a:xfrm>
          <a:prstGeom prst="rect">
            <a:avLst/>
          </a:prstGeom>
          <a:solidFill>
            <a:srgbClr val="00B0F0"/>
          </a:solidFill>
          <a:ln w="9525">
            <a:noFill/>
          </a:ln>
        </p:spPr>
        <p:txBody>
          <a:bodyPr anchor="ctr"/>
          <a:p>
            <a:pPr algn="ctr"/>
            <a:endParaRPr lang="zh-CN" altLang="en-US" dirty="0">
              <a:solidFill>
                <a:srgbClr val="FFFFFF"/>
              </a:solidFill>
              <a:latin typeface="Calibri" panose="020F0502020204030204" pitchFamily="2"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3565"/>
                                        </p:tgtEl>
                                        <p:attrNameLst>
                                          <p:attrName>style.visibility</p:attrName>
                                        </p:attrNameLst>
                                      </p:cBhvr>
                                      <p:to>
                                        <p:strVal val="visible"/>
                                      </p:to>
                                    </p:set>
                                    <p:animEffect transition="in" filter="fade">
                                      <p:cBhvr>
                                        <p:cTn id="7" dur="500"/>
                                        <p:tgtEl>
                                          <p:spTgt spid="23565"/>
                                        </p:tgtEl>
                                      </p:cBhvr>
                                    </p:animEffect>
                                  </p:childTnLst>
                                </p:cTn>
                              </p:par>
                              <p:par>
                                <p:cTn id="8" presetID="42" presetClass="path" presetSubtype="0" repeatCount="indefinite" accel="50000" decel="50000" autoRev="1" fill="hold" grpId="1" nodeType="withEffect">
                                  <p:stCondLst>
                                    <p:cond delay="500"/>
                                  </p:stCondLst>
                                  <p:childTnLst>
                                    <p:animMotion origin="layout" path="M -4.16667E-7 2.96296E-6 L -0.11263 -0.00023 " pathEditMode="relative" rAng="0" ptsTypes="AA">
                                      <p:cBhvr>
                                        <p:cTn id="9" dur="4000" fill="hold"/>
                                        <p:tgtEl>
                                          <p:spTgt spid="23565"/>
                                        </p:tgtEl>
                                        <p:attrNameLst>
                                          <p:attrName>ppt_x</p:attrName>
                                          <p:attrName>ppt_y</p:attrName>
                                        </p:attrNameLst>
                                      </p:cBhvr>
                                      <p:rCtr x="-561100" y="-1"/>
                                    </p:animMotion>
                                  </p:childTnLst>
                                </p:cTn>
                              </p:par>
                              <p:par>
                                <p:cTn id="10" presetID="2" presetClass="entr" presetSubtype="4" decel="56000" fill="hold" nodeType="withEffect">
                                  <p:stCondLst>
                                    <p:cond delay="0"/>
                                  </p:stCondLst>
                                  <p:childTnLst>
                                    <p:set>
                                      <p:cBhvr>
                                        <p:cTn id="11" dur="1" fill="hold">
                                          <p:stCondLst>
                                            <p:cond delay="0"/>
                                          </p:stCondLst>
                                        </p:cTn>
                                        <p:tgtEl>
                                          <p:spTgt spid="23559"/>
                                        </p:tgtEl>
                                        <p:attrNameLst>
                                          <p:attrName>style.visibility</p:attrName>
                                        </p:attrNameLst>
                                      </p:cBhvr>
                                      <p:to>
                                        <p:strVal val="visible"/>
                                      </p:to>
                                    </p:set>
                                    <p:anim calcmode="lin" valueType="num">
                                      <p:cBhvr additive="base">
                                        <p:cTn id="12" dur="750" fill="hold"/>
                                        <p:tgtEl>
                                          <p:spTgt spid="23559"/>
                                        </p:tgtEl>
                                        <p:attrNameLst>
                                          <p:attrName>ppt_x</p:attrName>
                                        </p:attrNameLst>
                                      </p:cBhvr>
                                      <p:tavLst>
                                        <p:tav tm="0">
                                          <p:val>
                                            <p:strVal val="#ppt_x"/>
                                          </p:val>
                                        </p:tav>
                                        <p:tav tm="100000">
                                          <p:val>
                                            <p:strVal val="#ppt_x"/>
                                          </p:val>
                                        </p:tav>
                                      </p:tavLst>
                                    </p:anim>
                                    <p:anim calcmode="lin" valueType="num">
                                      <p:cBhvr additive="base">
                                        <p:cTn id="13" dur="750" fill="hold"/>
                                        <p:tgtEl>
                                          <p:spTgt spid="23559"/>
                                        </p:tgtEl>
                                        <p:attrNameLst>
                                          <p:attrName>ppt_y</p:attrName>
                                        </p:attrNameLst>
                                      </p:cBhvr>
                                      <p:tavLst>
                                        <p:tav tm="0">
                                          <p:val>
                                            <p:strVal val="1+#ppt_h/2"/>
                                          </p:val>
                                        </p:tav>
                                        <p:tav tm="100000">
                                          <p:val>
                                            <p:strVal val="#ppt_y"/>
                                          </p:val>
                                        </p:tav>
                                      </p:tavLst>
                                    </p:anim>
                                  </p:childTnLst>
                                </p:cTn>
                              </p:par>
                              <p:par>
                                <p:cTn id="14" presetID="2" presetClass="entr" presetSubtype="4" decel="56000" fill="hold" nodeType="withEffect">
                                  <p:stCondLst>
                                    <p:cond delay="100"/>
                                  </p:stCondLst>
                                  <p:childTnLst>
                                    <p:set>
                                      <p:cBhvr>
                                        <p:cTn id="15" dur="1" fill="hold">
                                          <p:stCondLst>
                                            <p:cond delay="0"/>
                                          </p:stCondLst>
                                        </p:cTn>
                                        <p:tgtEl>
                                          <p:spTgt spid="23560"/>
                                        </p:tgtEl>
                                        <p:attrNameLst>
                                          <p:attrName>style.visibility</p:attrName>
                                        </p:attrNameLst>
                                      </p:cBhvr>
                                      <p:to>
                                        <p:strVal val="visible"/>
                                      </p:to>
                                    </p:set>
                                    <p:anim calcmode="lin" valueType="num">
                                      <p:cBhvr additive="base">
                                        <p:cTn id="16" dur="750" fill="hold"/>
                                        <p:tgtEl>
                                          <p:spTgt spid="23560"/>
                                        </p:tgtEl>
                                        <p:attrNameLst>
                                          <p:attrName>ppt_x</p:attrName>
                                        </p:attrNameLst>
                                      </p:cBhvr>
                                      <p:tavLst>
                                        <p:tav tm="0">
                                          <p:val>
                                            <p:strVal val="#ppt_x"/>
                                          </p:val>
                                        </p:tav>
                                        <p:tav tm="100000">
                                          <p:val>
                                            <p:strVal val="#ppt_x"/>
                                          </p:val>
                                        </p:tav>
                                      </p:tavLst>
                                    </p:anim>
                                    <p:anim calcmode="lin" valueType="num">
                                      <p:cBhvr additive="base">
                                        <p:cTn id="17" dur="750" fill="hold"/>
                                        <p:tgtEl>
                                          <p:spTgt spid="23560"/>
                                        </p:tgtEl>
                                        <p:attrNameLst>
                                          <p:attrName>ppt_y</p:attrName>
                                        </p:attrNameLst>
                                      </p:cBhvr>
                                      <p:tavLst>
                                        <p:tav tm="0">
                                          <p:val>
                                            <p:strVal val="1+#ppt_h/2"/>
                                          </p:val>
                                        </p:tav>
                                        <p:tav tm="100000">
                                          <p:val>
                                            <p:strVal val="#ppt_y"/>
                                          </p:val>
                                        </p:tav>
                                      </p:tavLst>
                                    </p:anim>
                                  </p:childTnLst>
                                </p:cTn>
                              </p:par>
                              <p:par>
                                <p:cTn id="18" presetID="2" presetClass="entr" presetSubtype="4" decel="56000" fill="hold" nodeType="withEffect">
                                  <p:stCondLst>
                                    <p:cond delay="300"/>
                                  </p:stCondLst>
                                  <p:childTnLst>
                                    <p:set>
                                      <p:cBhvr>
                                        <p:cTn id="19" dur="1" fill="hold">
                                          <p:stCondLst>
                                            <p:cond delay="0"/>
                                          </p:stCondLst>
                                        </p:cTn>
                                        <p:tgtEl>
                                          <p:spTgt spid="23561"/>
                                        </p:tgtEl>
                                        <p:attrNameLst>
                                          <p:attrName>style.visibility</p:attrName>
                                        </p:attrNameLst>
                                      </p:cBhvr>
                                      <p:to>
                                        <p:strVal val="visible"/>
                                      </p:to>
                                    </p:set>
                                    <p:anim calcmode="lin" valueType="num">
                                      <p:cBhvr additive="base">
                                        <p:cTn id="20" dur="750" fill="hold"/>
                                        <p:tgtEl>
                                          <p:spTgt spid="23561"/>
                                        </p:tgtEl>
                                        <p:attrNameLst>
                                          <p:attrName>ppt_x</p:attrName>
                                        </p:attrNameLst>
                                      </p:cBhvr>
                                      <p:tavLst>
                                        <p:tav tm="0">
                                          <p:val>
                                            <p:strVal val="#ppt_x"/>
                                          </p:val>
                                        </p:tav>
                                        <p:tav tm="100000">
                                          <p:val>
                                            <p:strVal val="#ppt_x"/>
                                          </p:val>
                                        </p:tav>
                                      </p:tavLst>
                                    </p:anim>
                                    <p:anim calcmode="lin" valueType="num">
                                      <p:cBhvr additive="base">
                                        <p:cTn id="21" dur="750" fill="hold"/>
                                        <p:tgtEl>
                                          <p:spTgt spid="23561"/>
                                        </p:tgtEl>
                                        <p:attrNameLst>
                                          <p:attrName>ppt_y</p:attrName>
                                        </p:attrNameLst>
                                      </p:cBhvr>
                                      <p:tavLst>
                                        <p:tav tm="0">
                                          <p:val>
                                            <p:strVal val="1+#ppt_h/2"/>
                                          </p:val>
                                        </p:tav>
                                        <p:tav tm="100000">
                                          <p:val>
                                            <p:strVal val="#ppt_y"/>
                                          </p:val>
                                        </p:tav>
                                      </p:tavLst>
                                    </p:anim>
                                  </p:childTnLst>
                                </p:cTn>
                              </p:par>
                              <p:par>
                                <p:cTn id="22" presetID="2" presetClass="entr" presetSubtype="4" decel="56000" fill="hold" nodeType="withEffect">
                                  <p:stCondLst>
                                    <p:cond delay="500"/>
                                  </p:stCondLst>
                                  <p:childTnLst>
                                    <p:set>
                                      <p:cBhvr>
                                        <p:cTn id="23" dur="1" fill="hold">
                                          <p:stCondLst>
                                            <p:cond delay="0"/>
                                          </p:stCondLst>
                                        </p:cTn>
                                        <p:tgtEl>
                                          <p:spTgt spid="23562"/>
                                        </p:tgtEl>
                                        <p:attrNameLst>
                                          <p:attrName>style.visibility</p:attrName>
                                        </p:attrNameLst>
                                      </p:cBhvr>
                                      <p:to>
                                        <p:strVal val="visible"/>
                                      </p:to>
                                    </p:set>
                                    <p:anim calcmode="lin" valueType="num">
                                      <p:cBhvr additive="base">
                                        <p:cTn id="24" dur="750" fill="hold"/>
                                        <p:tgtEl>
                                          <p:spTgt spid="23562"/>
                                        </p:tgtEl>
                                        <p:attrNameLst>
                                          <p:attrName>ppt_x</p:attrName>
                                        </p:attrNameLst>
                                      </p:cBhvr>
                                      <p:tavLst>
                                        <p:tav tm="0">
                                          <p:val>
                                            <p:strVal val="#ppt_x"/>
                                          </p:val>
                                        </p:tav>
                                        <p:tav tm="100000">
                                          <p:val>
                                            <p:strVal val="#ppt_x"/>
                                          </p:val>
                                        </p:tav>
                                      </p:tavLst>
                                    </p:anim>
                                    <p:anim calcmode="lin" valueType="num">
                                      <p:cBhvr additive="base">
                                        <p:cTn id="25" dur="750" fill="hold"/>
                                        <p:tgtEl>
                                          <p:spTgt spid="23562"/>
                                        </p:tgtEl>
                                        <p:attrNameLst>
                                          <p:attrName>ppt_y</p:attrName>
                                        </p:attrNameLst>
                                      </p:cBhvr>
                                      <p:tavLst>
                                        <p:tav tm="0">
                                          <p:val>
                                            <p:strVal val="1+#ppt_h/2"/>
                                          </p:val>
                                        </p:tav>
                                        <p:tav tm="100000">
                                          <p:val>
                                            <p:strVal val="#ppt_y"/>
                                          </p:val>
                                        </p:tav>
                                      </p:tavLst>
                                    </p:anim>
                                  </p:childTnLst>
                                </p:cTn>
                              </p:par>
                              <p:par>
                                <p:cTn id="26" presetID="22" presetClass="entr" presetSubtype="8" fill="hold" nodeType="withEffect">
                                  <p:stCondLst>
                                    <p:cond delay="1500"/>
                                  </p:stCondLst>
                                  <p:childTnLst>
                                    <p:set>
                                      <p:cBhvr>
                                        <p:cTn id="27" dur="1" fill="hold">
                                          <p:stCondLst>
                                            <p:cond delay="0"/>
                                          </p:stCondLst>
                                        </p:cTn>
                                        <p:tgtEl>
                                          <p:spTgt spid="23563"/>
                                        </p:tgtEl>
                                        <p:attrNameLst>
                                          <p:attrName>style.visibility</p:attrName>
                                        </p:attrNameLst>
                                      </p:cBhvr>
                                      <p:to>
                                        <p:strVal val="visible"/>
                                      </p:to>
                                    </p:set>
                                    <p:animEffect transition="in" filter="wipe(left)">
                                      <p:cBhvr>
                                        <p:cTn id="28" dur="500"/>
                                        <p:tgtEl>
                                          <p:spTgt spid="23563"/>
                                        </p:tgtEl>
                                      </p:cBhvr>
                                    </p:animEffect>
                                  </p:childTnLst>
                                </p:cTn>
                              </p:par>
                              <p:par>
                                <p:cTn id="29" presetID="22" presetClass="entr" presetSubtype="2" fill="hold" nodeType="withEffect">
                                  <p:stCondLst>
                                    <p:cond delay="1500"/>
                                  </p:stCondLst>
                                  <p:childTnLst>
                                    <p:set>
                                      <p:cBhvr>
                                        <p:cTn id="30" dur="1" fill="hold">
                                          <p:stCondLst>
                                            <p:cond delay="0"/>
                                          </p:stCondLst>
                                        </p:cTn>
                                        <p:tgtEl>
                                          <p:spTgt spid="23564"/>
                                        </p:tgtEl>
                                        <p:attrNameLst>
                                          <p:attrName>style.visibility</p:attrName>
                                        </p:attrNameLst>
                                      </p:cBhvr>
                                      <p:to>
                                        <p:strVal val="visible"/>
                                      </p:to>
                                    </p:set>
                                    <p:animEffect transition="in" filter="wipe(right)">
                                      <p:cBhvr>
                                        <p:cTn id="31" dur="500"/>
                                        <p:tgtEl>
                                          <p:spTgt spid="23564"/>
                                        </p:tgtEl>
                                      </p:cBhvr>
                                    </p:animEffect>
                                  </p:childTnLst>
                                </p:cTn>
                              </p:par>
                              <p:par>
                                <p:cTn id="32" presetID="10" presetClass="entr" presetSubtype="0" fill="hold" grpId="0" nodeType="withEffect">
                                  <p:stCondLst>
                                    <p:cond delay="1750"/>
                                  </p:stCondLst>
                                  <p:childTnLst>
                                    <p:set>
                                      <p:cBhvr>
                                        <p:cTn id="33" dur="1" fill="hold">
                                          <p:stCondLst>
                                            <p:cond delay="0"/>
                                          </p:stCondLst>
                                        </p:cTn>
                                        <p:tgtEl>
                                          <p:spTgt spid="23556"/>
                                        </p:tgtEl>
                                        <p:attrNameLst>
                                          <p:attrName>style.visibility</p:attrName>
                                        </p:attrNameLst>
                                      </p:cBhvr>
                                      <p:to>
                                        <p:strVal val="visible"/>
                                      </p:to>
                                    </p:set>
                                    <p:animEffect transition="in" filter="fade">
                                      <p:cBhvr>
                                        <p:cTn id="34" dur="500"/>
                                        <p:tgtEl>
                                          <p:spTgt spid="23556"/>
                                        </p:tgtEl>
                                      </p:cBhvr>
                                    </p:animEffect>
                                  </p:childTnLst>
                                </p:cTn>
                              </p:par>
                              <p:par>
                                <p:cTn id="35" presetID="10" presetClass="entr" presetSubtype="0" fill="hold" grpId="0" nodeType="withEffect">
                                  <p:stCondLst>
                                    <p:cond delay="1750"/>
                                  </p:stCondLst>
                                  <p:childTnLst>
                                    <p:set>
                                      <p:cBhvr>
                                        <p:cTn id="36" dur="1" fill="hold">
                                          <p:stCondLst>
                                            <p:cond delay="0"/>
                                          </p:stCondLst>
                                        </p:cTn>
                                        <p:tgtEl>
                                          <p:spTgt spid="23557"/>
                                        </p:tgtEl>
                                        <p:attrNameLst>
                                          <p:attrName>style.visibility</p:attrName>
                                        </p:attrNameLst>
                                      </p:cBhvr>
                                      <p:to>
                                        <p:strVal val="visible"/>
                                      </p:to>
                                    </p:set>
                                    <p:animEffect transition="in" filter="fade">
                                      <p:cBhvr>
                                        <p:cTn id="37" dur="500"/>
                                        <p:tgtEl>
                                          <p:spTgt spid="23557"/>
                                        </p:tgtEl>
                                      </p:cBhvr>
                                    </p:animEffect>
                                  </p:childTnLst>
                                </p:cTn>
                              </p:par>
                              <p:par>
                                <p:cTn id="38" presetID="10" presetClass="entr" presetSubtype="0" fill="hold" grpId="0" nodeType="withEffect">
                                  <p:stCondLst>
                                    <p:cond delay="1750"/>
                                  </p:stCondLst>
                                  <p:childTnLst>
                                    <p:set>
                                      <p:cBhvr>
                                        <p:cTn id="39" dur="1" fill="hold">
                                          <p:stCondLst>
                                            <p:cond delay="0"/>
                                          </p:stCondLst>
                                        </p:cTn>
                                        <p:tgtEl>
                                          <p:spTgt spid="23558"/>
                                        </p:tgtEl>
                                        <p:attrNameLst>
                                          <p:attrName>style.visibility</p:attrName>
                                        </p:attrNameLst>
                                      </p:cBhvr>
                                      <p:to>
                                        <p:strVal val="visible"/>
                                      </p:to>
                                    </p:set>
                                    <p:animEffect transition="in" filter="fade">
                                      <p:cBhvr>
                                        <p:cTn id="40" dur="500"/>
                                        <p:tgtEl>
                                          <p:spTgt spid="235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6" grpId="0" animBg="1"/>
      <p:bldP spid="23557" grpId="0" animBg="1"/>
      <p:bldP spid="23558" grpId="0" animBg="1"/>
      <p:bldP spid="23565" grpId="0" animBg="1"/>
      <p:bldP spid="23565" grpId="1" animBg="1"/>
    </p:bldLst>
  </p:timing>
</p:sld>
</file>

<file path=ppt/theme/theme1.xml><?xml version="1.0" encoding="utf-8"?>
<a:theme xmlns:a="http://schemas.openxmlformats.org/drawingml/2006/main" name="Office 主题">
  <a:themeElements>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6CBE6"/>
      </a:accent5>
      <a:accent6>
        <a:srgbClr val="D4702B"/>
      </a:accent6>
      <a:hlink>
        <a:srgbClr val="0563C1"/>
      </a:hlink>
      <a:folHlink>
        <a:srgbClr val="954F72"/>
      </a:folHlink>
    </a:clrScheme>
    <a:fontScheme name="">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6CBE6"/>
        </a:accent5>
        <a:accent6>
          <a:srgbClr val="D470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6CBE6"/>
      </a:accent5>
      <a:accent6>
        <a:srgbClr val="D4702B"/>
      </a:accent6>
      <a:hlink>
        <a:srgbClr val="0563C1"/>
      </a:hlink>
      <a:folHlink>
        <a:srgbClr val="954F72"/>
      </a:folHlink>
    </a:clrScheme>
    <a:fontScheme name="Cambria-Calibri">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9348</Words>
  <Application>WPS 演示</Application>
  <PresentationFormat>自定义</PresentationFormat>
  <Paragraphs>1184</Paragraphs>
  <Slides>21</Slides>
  <Notes>0</Notes>
  <HiddenSlides>0</HiddenSlides>
  <MMClips>0</MMClips>
  <ScaleCrop>false</ScaleCrop>
  <HeadingPairs>
    <vt:vector size="8" baseType="variant">
      <vt:variant>
        <vt:lpstr>已用的字体</vt:lpstr>
      </vt:variant>
      <vt:variant>
        <vt:i4>12</vt:i4>
      </vt:variant>
      <vt:variant>
        <vt:lpstr>主题</vt:lpstr>
      </vt:variant>
      <vt:variant>
        <vt:i4>1</vt:i4>
      </vt:variant>
      <vt:variant>
        <vt:lpstr>嵌入 OLE 服务器</vt:lpstr>
      </vt:variant>
      <vt:variant>
        <vt:i4>2</vt:i4>
      </vt:variant>
      <vt:variant>
        <vt:lpstr>幻灯片标题</vt:lpstr>
      </vt:variant>
      <vt:variant>
        <vt:i4>21</vt:i4>
      </vt:variant>
    </vt:vector>
  </HeadingPairs>
  <TitlesOfParts>
    <vt:vector size="36" baseType="lpstr">
      <vt:lpstr>Arial</vt:lpstr>
      <vt:lpstr>宋体</vt:lpstr>
      <vt:lpstr>Wingdings</vt:lpstr>
      <vt:lpstr>Calibri</vt:lpstr>
      <vt:lpstr>Calibri Light</vt:lpstr>
      <vt:lpstr>方正正准黑简体</vt:lpstr>
      <vt:lpstr>微软雅黑</vt:lpstr>
      <vt:lpstr>楷体</vt:lpstr>
      <vt:lpstr>黑体</vt:lpstr>
      <vt:lpstr>华文楷体</vt:lpstr>
      <vt:lpstr>华文行楷</vt:lpstr>
      <vt:lpstr>Arial Unicode MS</vt:lpstr>
      <vt:lpstr>Office 主题</vt:lpstr>
      <vt:lpstr>Word.Document.12</vt:lpstr>
      <vt:lpstr>Word.Document.12</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pc</dc:creator>
  <cp:lastModifiedBy>徐先生-立本集团</cp:lastModifiedBy>
  <cp:revision>64</cp:revision>
  <dcterms:created xsi:type="dcterms:W3CDTF">2014-11-29T03:26:58Z</dcterms:created>
  <dcterms:modified xsi:type="dcterms:W3CDTF">2018-08-08T02:44:02Z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2052-10.1.0.7469</vt:lpwstr>
  </property>
</Properties>
</file>